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99" r:id="rId3"/>
    <p:sldId id="278" r:id="rId4"/>
    <p:sldId id="267" r:id="rId5"/>
    <p:sldId id="289" r:id="rId6"/>
    <p:sldId id="282" r:id="rId7"/>
    <p:sldId id="302" r:id="rId8"/>
    <p:sldId id="280" r:id="rId9"/>
    <p:sldId id="303" r:id="rId10"/>
    <p:sldId id="310" r:id="rId11"/>
    <p:sldId id="300" r:id="rId12"/>
    <p:sldId id="305" r:id="rId13"/>
    <p:sldId id="281" r:id="rId14"/>
    <p:sldId id="306" r:id="rId15"/>
    <p:sldId id="307" r:id="rId16"/>
    <p:sldId id="294" r:id="rId17"/>
    <p:sldId id="298" r:id="rId18"/>
    <p:sldId id="290" r:id="rId19"/>
    <p:sldId id="308" r:id="rId20"/>
    <p:sldId id="309" r:id="rId21"/>
    <p:sldId id="292" r:id="rId22"/>
    <p:sldId id="272" r:id="rId23"/>
    <p:sldId id="277" r:id="rId24"/>
    <p:sldId id="273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2ACA5B-CFFF-4437-9C5A-6AD79356F7FD}">
          <p14:sldIdLst>
            <p14:sldId id="256"/>
            <p14:sldId id="299"/>
            <p14:sldId id="278"/>
            <p14:sldId id="267"/>
            <p14:sldId id="289"/>
            <p14:sldId id="282"/>
            <p14:sldId id="302"/>
            <p14:sldId id="280"/>
            <p14:sldId id="303"/>
            <p14:sldId id="310"/>
            <p14:sldId id="300"/>
            <p14:sldId id="305"/>
            <p14:sldId id="281"/>
            <p14:sldId id="306"/>
            <p14:sldId id="307"/>
            <p14:sldId id="294"/>
            <p14:sldId id="298"/>
            <p14:sldId id="290"/>
            <p14:sldId id="308"/>
            <p14:sldId id="309"/>
            <p14:sldId id="292"/>
            <p14:sldId id="272"/>
          </p14:sldIdLst>
        </p14:section>
        <p14:section name="Раздел без заголовка" id="{D95275B9-7E87-4373-B4BF-A5310F496AC7}">
          <p14:sldIdLst>
            <p14:sldId id="277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6441" autoAdjust="0"/>
  </p:normalViewPr>
  <p:slideViewPr>
    <p:cSldViewPr snapToGrid="0">
      <p:cViewPr>
        <p:scale>
          <a:sx n="66" d="100"/>
          <a:sy n="66" d="100"/>
        </p:scale>
        <p:origin x="-2184" y="-11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18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470092660180075E-3"/>
          <c:y val="1.2995050454732969E-2"/>
          <c:w val="0.82118857436474313"/>
          <c:h val="0.889755073995897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Консультация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49621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1 кв.2018</c:v>
                </c:pt>
                <c:pt idx="4">
                  <c:v>1 кв.2019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38121</c:v>
                </c:pt>
                <c:pt idx="1">
                  <c:v>49493</c:v>
                </c:pt>
                <c:pt idx="2">
                  <c:v>55005</c:v>
                </c:pt>
                <c:pt idx="3">
                  <c:v>11605</c:v>
                </c:pt>
                <c:pt idx="4">
                  <c:v>16322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Жалоба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5.7692312545621557E-2"/>
                  <c:y val="-1.5954579399502431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1210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425218506058494E-2"/>
                  <c:y val="-2.9760712005977041E-3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68590195217561E-2"/>
                  <c:y val="2.5179871451323731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282055596108052E-2"/>
                  <c:y val="1.0829208712277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487184070864801E-2"/>
                  <c:y val="2.1658417424555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1 кв.2018</c:v>
                </c:pt>
                <c:pt idx="4">
                  <c:v>1 кв.2019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1210</c:v>
                </c:pt>
                <c:pt idx="1">
                  <c:v>991</c:v>
                </c:pt>
                <c:pt idx="2">
                  <c:v>869</c:v>
                </c:pt>
                <c:pt idx="3">
                  <c:v>181</c:v>
                </c:pt>
                <c:pt idx="4">
                  <c:v>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292416"/>
        <c:axId val="155293952"/>
      </c:barChart>
      <c:catAx>
        <c:axId val="15529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5293952"/>
        <c:crosses val="autoZero"/>
        <c:auto val="1"/>
        <c:lblAlgn val="ctr"/>
        <c:lblOffset val="100"/>
        <c:noMultiLvlLbl val="0"/>
      </c:catAx>
      <c:valAx>
        <c:axId val="1552939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55292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731481481481481E-2"/>
                  <c:y val="-1.077408171631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61111111111112E-2"/>
                  <c:y val="-4.3096326865278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1548163432639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72222222222222E-3"/>
                  <c:y val="-3.501576557803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9444444444445291E-3"/>
                  <c:y val="-1.3467602145399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203703703703703E-2"/>
                  <c:y val="-2.962872471987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КМП</c:v>
                </c:pt>
                <c:pt idx="1">
                  <c:v>организация работы МО</c:v>
                </c:pt>
                <c:pt idx="2">
                  <c:v>отказ в оказании…</c:v>
                </c:pt>
                <c:pt idx="3">
                  <c:v>взимание денежных…</c:v>
                </c:pt>
                <c:pt idx="4">
                  <c:v>прочие</c:v>
                </c:pt>
                <c:pt idx="5">
                  <c:v>этика и деонтология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0.36499999999999999</c:v>
                </c:pt>
                <c:pt idx="1">
                  <c:v>0.29199999999999998</c:v>
                </c:pt>
                <c:pt idx="2">
                  <c:v>0.14599999999999999</c:v>
                </c:pt>
                <c:pt idx="3">
                  <c:v>0.104</c:v>
                </c:pt>
                <c:pt idx="4">
                  <c:v>4.2000000000000003E-2</c:v>
                </c:pt>
                <c:pt idx="5">
                  <c:v>3.5999999999999997E-2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квартал 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7361111111111112E-2"/>
                  <c:y val="-2.962872471987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564814814814818E-2"/>
                  <c:y val="-2.9628936808101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462962962962962E-2"/>
                  <c:y val="-1.6161122574479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407407407407406E-2"/>
                  <c:y val="-3.501576557803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973E-2"/>
                  <c:y val="-2.1548163432639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879629629629629E-2"/>
                  <c:y val="-2.6935204290799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КМП</c:v>
                </c:pt>
                <c:pt idx="1">
                  <c:v>организация работы МО</c:v>
                </c:pt>
                <c:pt idx="2">
                  <c:v>отказ в оказании…</c:v>
                </c:pt>
                <c:pt idx="3">
                  <c:v>взимание денежных…</c:v>
                </c:pt>
                <c:pt idx="4">
                  <c:v>прочие</c:v>
                </c:pt>
                <c:pt idx="5">
                  <c:v>этика и деонтология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 formatCode="0%">
                  <c:v>0.53</c:v>
                </c:pt>
                <c:pt idx="1">
                  <c:v>0.193</c:v>
                </c:pt>
                <c:pt idx="2" formatCode="0%">
                  <c:v>0.06</c:v>
                </c:pt>
                <c:pt idx="3">
                  <c:v>0.108</c:v>
                </c:pt>
                <c:pt idx="4">
                  <c:v>0.108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187072"/>
        <c:axId val="155188608"/>
        <c:axId val="0"/>
      </c:bar3DChart>
      <c:catAx>
        <c:axId val="155187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55188608"/>
        <c:crosses val="autoZero"/>
        <c:auto val="1"/>
        <c:lblAlgn val="ctr"/>
        <c:lblOffset val="100"/>
        <c:noMultiLvlLbl val="0"/>
      </c:catAx>
      <c:valAx>
        <c:axId val="155188608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155187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64523184601927"/>
          <c:y val="0.31211284620486152"/>
          <c:w val="0.12741032370953628"/>
          <c:h val="0.262646237480697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 algn="ctr">
              <a:defRPr baseline="0">
                <a:solidFill>
                  <a:srgbClr val="002060"/>
                </a:solidFill>
              </a:defRPr>
            </a:pPr>
            <a:r>
              <a:rPr lang="ru-RU" baseline="0" dirty="0">
                <a:solidFill>
                  <a:srgbClr val="002060"/>
                </a:solidFill>
              </a:rPr>
              <a:t>Количество обоснованных жалоб на 1000 </a:t>
            </a:r>
            <a:r>
              <a:rPr lang="ru-RU" baseline="0" dirty="0" smtClean="0">
                <a:solidFill>
                  <a:srgbClr val="002060"/>
                </a:solidFill>
              </a:rPr>
              <a:t>застрахованных </a:t>
            </a:r>
          </a:p>
          <a:p>
            <a:pPr algn="ctr">
              <a:defRPr baseline="0">
                <a:solidFill>
                  <a:srgbClr val="002060"/>
                </a:solidFill>
              </a:defRPr>
            </a:pPr>
            <a:r>
              <a:rPr lang="ru-RU" sz="3600" baseline="0" dirty="0" smtClean="0">
                <a:solidFill>
                  <a:srgbClr val="002060"/>
                </a:solidFill>
              </a:rPr>
              <a:t>                   2017, 2018 </a:t>
            </a:r>
            <a:r>
              <a:rPr lang="ru-RU" baseline="0" dirty="0" smtClean="0">
                <a:solidFill>
                  <a:srgbClr val="002060"/>
                </a:solidFill>
              </a:rPr>
              <a:t>гг.</a:t>
            </a:r>
            <a:endParaRPr lang="ru-RU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3992620447738485"/>
          <c:y val="1.78394449950445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588810821769156"/>
          <c:y val="0.14812685827552033"/>
          <c:w val="0.83957704442134928"/>
          <c:h val="0.46042093598557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7.496939663212846E-3"/>
                  <c:y val="-2.7750403845703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83965521835912E-3"/>
                  <c:y val="-3.9644771856441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446876972268582E-4"/>
                  <c:y val="-5.3346963938724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6.425948282753868E-3"/>
                  <c:y val="9.9108027750247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70991380458978E-3"/>
                  <c:y val="-1.78394449950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35495690229489E-3"/>
                  <c:y val="-2.3785926660059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3922887945966713E-2"/>
                  <c:y val="5.9464816650148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283965521835912E-3"/>
                  <c:y val="-7.9286422200198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5.35495690229489E-3"/>
                  <c:y val="-1.9821605550049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070991380458978E-3"/>
                  <c:y val="5.9464816650147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7.9286422200198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5.35495690229489E-3"/>
                  <c:y val="1.9821605550049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070991380458978E-3"/>
                  <c:y val="7.26783807633252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7"/>
                <c:pt idx="0">
                  <c:v>г. Комсомольск-на-Амуре</c:v>
                </c:pt>
                <c:pt idx="1">
                  <c:v>Комсомольский район</c:v>
                </c:pt>
                <c:pt idx="2">
                  <c:v>г. Хабаровск</c:v>
                </c:pt>
                <c:pt idx="3">
                  <c:v>Николаевский район</c:v>
                </c:pt>
                <c:pt idx="4">
                  <c:v>Солнечный район</c:v>
                </c:pt>
                <c:pt idx="5">
                  <c:v>Советско-Гаванский район</c:v>
                </c:pt>
                <c:pt idx="6">
                  <c:v>Амурский район</c:v>
                </c:pt>
                <c:pt idx="7">
                  <c:v>Хабаровский район</c:v>
                </c:pt>
                <c:pt idx="8">
                  <c:v>Нанайский район</c:v>
                </c:pt>
                <c:pt idx="9">
                  <c:v>Ванинский район</c:v>
                </c:pt>
                <c:pt idx="10">
                  <c:v>Вяземский район</c:v>
                </c:pt>
                <c:pt idx="11">
                  <c:v>р-н им. Лазо</c:v>
                </c:pt>
                <c:pt idx="12">
                  <c:v>Ульчский район</c:v>
                </c:pt>
                <c:pt idx="13">
                  <c:v>Верхнебуреинский район</c:v>
                </c:pt>
                <c:pt idx="14">
                  <c:v>Охотский район</c:v>
                </c:pt>
                <c:pt idx="15">
                  <c:v>Бикинский район</c:v>
                </c:pt>
                <c:pt idx="16">
                  <c:v>Тугуро-Чумиканский район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 formatCode="0.00">
                  <c:v>0.66</c:v>
                </c:pt>
                <c:pt idx="1">
                  <c:v>0.56000000000000005</c:v>
                </c:pt>
                <c:pt idx="2">
                  <c:v>0.45</c:v>
                </c:pt>
                <c:pt idx="3">
                  <c:v>0.44</c:v>
                </c:pt>
                <c:pt idx="4">
                  <c:v>0.35</c:v>
                </c:pt>
                <c:pt idx="5">
                  <c:v>0.33</c:v>
                </c:pt>
                <c:pt idx="6" formatCode="0.00">
                  <c:v>0.3</c:v>
                </c:pt>
                <c:pt idx="7">
                  <c:v>0.22</c:v>
                </c:pt>
                <c:pt idx="8">
                  <c:v>0.22</c:v>
                </c:pt>
                <c:pt idx="9">
                  <c:v>0.21</c:v>
                </c:pt>
                <c:pt idx="10" formatCode="0.00">
                  <c:v>0.2</c:v>
                </c:pt>
                <c:pt idx="11" formatCode="0.00">
                  <c:v>0.2</c:v>
                </c:pt>
                <c:pt idx="12" formatCode="0.00">
                  <c:v>0.2</c:v>
                </c:pt>
                <c:pt idx="13">
                  <c:v>0.17</c:v>
                </c:pt>
                <c:pt idx="14">
                  <c:v>0.13</c:v>
                </c:pt>
                <c:pt idx="15">
                  <c:v>0.09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197565358303118E-2"/>
                  <c:y val="-1.17879244281778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35862087343648E-2"/>
                  <c:y val="-3.46817227628508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3.212974141376934E-3"/>
                  <c:y val="-1.10030200635227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5495690229489E-3"/>
                  <c:y val="-2.84301132328726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84210416242908E-3"/>
                  <c:y val="1.16385600461983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704038025422472E-3"/>
                  <c:y val="-5.6914540786465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8117146555135922E-3"/>
                  <c:y val="7.749155240629609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9906656776441535E-3"/>
                  <c:y val="5.44079661003718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35495690229489E-3"/>
                  <c:y val="-5.06840014671109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8518584483341954E-3"/>
                  <c:y val="-2.07424517921384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8.6543693243781583E-3"/>
                  <c:y val="-3.27056491575817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7006256950902718E-3"/>
                  <c:y val="8.630982574155436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567931043671824E-3"/>
                  <c:y val="1.61561692796329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7.4105013825065107E-3"/>
                  <c:y val="1.95781275606158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8.4760956410482157E-3"/>
                  <c:y val="7.89727101753509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9.6389224241308011E-3"/>
                  <c:y val="-2.56182546061814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3148148148148147E-3"/>
                  <c:y val="-5.11289439208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4.6296296296296294E-3"/>
                  <c:y val="-7.06290271740326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7"/>
                <c:pt idx="0">
                  <c:v>г. Комсомольск-на-Амуре</c:v>
                </c:pt>
                <c:pt idx="1">
                  <c:v>Комсомольский район</c:v>
                </c:pt>
                <c:pt idx="2">
                  <c:v>г. Хабаровск</c:v>
                </c:pt>
                <c:pt idx="3">
                  <c:v>Николаевский район</c:v>
                </c:pt>
                <c:pt idx="4">
                  <c:v>Солнечный район</c:v>
                </c:pt>
                <c:pt idx="5">
                  <c:v>Советско-Гаванский район</c:v>
                </c:pt>
                <c:pt idx="6">
                  <c:v>Амурский район</c:v>
                </c:pt>
                <c:pt idx="7">
                  <c:v>Хабаровский район</c:v>
                </c:pt>
                <c:pt idx="8">
                  <c:v>Нанайский район</c:v>
                </c:pt>
                <c:pt idx="9">
                  <c:v>Ванинский район</c:v>
                </c:pt>
                <c:pt idx="10">
                  <c:v>Вяземский район</c:v>
                </c:pt>
                <c:pt idx="11">
                  <c:v>р-н им. Лазо</c:v>
                </c:pt>
                <c:pt idx="12">
                  <c:v>Ульчский район</c:v>
                </c:pt>
                <c:pt idx="13">
                  <c:v>Верхнебуреинский район</c:v>
                </c:pt>
                <c:pt idx="14">
                  <c:v>Охотский район</c:v>
                </c:pt>
                <c:pt idx="15">
                  <c:v>Бикинский район</c:v>
                </c:pt>
                <c:pt idx="16">
                  <c:v>Тугуро-Чумиканский район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 formatCode="0.00">
                  <c:v>0.5</c:v>
                </c:pt>
                <c:pt idx="1">
                  <c:v>0.16</c:v>
                </c:pt>
                <c:pt idx="2">
                  <c:v>0.45</c:v>
                </c:pt>
                <c:pt idx="3">
                  <c:v>0.56999999999999995</c:v>
                </c:pt>
                <c:pt idx="4">
                  <c:v>0.32</c:v>
                </c:pt>
                <c:pt idx="5">
                  <c:v>0.36</c:v>
                </c:pt>
                <c:pt idx="6">
                  <c:v>0.38</c:v>
                </c:pt>
                <c:pt idx="7">
                  <c:v>0.24</c:v>
                </c:pt>
                <c:pt idx="8">
                  <c:v>0.11</c:v>
                </c:pt>
                <c:pt idx="9">
                  <c:v>0.15</c:v>
                </c:pt>
                <c:pt idx="10">
                  <c:v>0.25</c:v>
                </c:pt>
                <c:pt idx="11">
                  <c:v>0.18</c:v>
                </c:pt>
                <c:pt idx="12" formatCode="0.00">
                  <c:v>0.1</c:v>
                </c:pt>
                <c:pt idx="13">
                  <c:v>0.17</c:v>
                </c:pt>
                <c:pt idx="14">
                  <c:v>0.13</c:v>
                </c:pt>
                <c:pt idx="15">
                  <c:v>0.05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9969152"/>
        <c:axId val="169970688"/>
      </c:barChart>
      <c:catAx>
        <c:axId val="169969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69970688"/>
        <c:crosses val="autoZero"/>
        <c:auto val="1"/>
        <c:lblAlgn val="ctr"/>
        <c:lblOffset val="100"/>
        <c:noMultiLvlLbl val="0"/>
      </c:catAx>
      <c:valAx>
        <c:axId val="169970688"/>
        <c:scaling>
          <c:orientation val="minMax"/>
        </c:scaling>
        <c:delete val="1"/>
        <c:axPos val="l"/>
        <c:majorGridlines/>
        <c:numFmt formatCode="0.00" sourceLinked="1"/>
        <c:majorTickMark val="none"/>
        <c:minorTickMark val="none"/>
        <c:tickLblPos val="nextTo"/>
        <c:crossAx val="169969152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Николаевский район</c:v>
                </c:pt>
                <c:pt idx="1">
                  <c:v>Амурский район</c:v>
                </c:pt>
                <c:pt idx="2">
                  <c:v>Советско-Гаванский</c:v>
                </c:pt>
                <c:pt idx="3">
                  <c:v>Вяземский район</c:v>
                </c:pt>
                <c:pt idx="4">
                  <c:v>Хабаровский район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0.44</c:v>
                </c:pt>
                <c:pt idx="1">
                  <c:v>0.3</c:v>
                </c:pt>
                <c:pt idx="2" formatCode="General">
                  <c:v>0.33</c:v>
                </c:pt>
                <c:pt idx="3">
                  <c:v>0.2</c:v>
                </c:pt>
                <c:pt idx="4" formatCode="General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Николаевский район</c:v>
                </c:pt>
                <c:pt idx="1">
                  <c:v>Амурский район</c:v>
                </c:pt>
                <c:pt idx="2">
                  <c:v>Советско-Гаванский</c:v>
                </c:pt>
                <c:pt idx="3">
                  <c:v>Вяземский район</c:v>
                </c:pt>
                <c:pt idx="4">
                  <c:v>Хабаровский район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0.56999999999999995</c:v>
                </c:pt>
                <c:pt idx="1">
                  <c:v>0.38</c:v>
                </c:pt>
                <c:pt idx="2">
                  <c:v>0.36</c:v>
                </c:pt>
                <c:pt idx="3">
                  <c:v>0.25</c:v>
                </c:pt>
                <c:pt idx="4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675456"/>
        <c:axId val="46676992"/>
        <c:axId val="0"/>
      </c:bar3DChart>
      <c:catAx>
        <c:axId val="46675456"/>
        <c:scaling>
          <c:orientation val="minMax"/>
        </c:scaling>
        <c:delete val="0"/>
        <c:axPos val="b"/>
        <c:majorTickMark val="out"/>
        <c:minorTickMark val="none"/>
        <c:tickLblPos val="nextTo"/>
        <c:crossAx val="46676992"/>
        <c:crosses val="autoZero"/>
        <c:auto val="1"/>
        <c:lblAlgn val="ctr"/>
        <c:lblOffset val="100"/>
        <c:noMultiLvlLbl val="0"/>
      </c:catAx>
      <c:valAx>
        <c:axId val="466769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6675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532298046077574E-2"/>
          <c:y val="4.6256729507679457E-2"/>
          <c:w val="0.67640811825605129"/>
          <c:h val="0.478552944261416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96822159435714E-3"/>
                  <c:y val="-1.4305179413607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099455539615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696822159435713E-2"/>
                  <c:y val="-2.8610358827215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6226162258280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696822159435713E-2"/>
                  <c:y val="-2.145776912041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393644318871427E-3"/>
                  <c:y val="-2.145776912041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г.Комсомольск-на-Амуре</c:v>
                </c:pt>
                <c:pt idx="1">
                  <c:v>Солнечный район</c:v>
                </c:pt>
                <c:pt idx="2">
                  <c:v>район им. Лазо</c:v>
                </c:pt>
                <c:pt idx="3">
                  <c:v>Комсомольский район</c:v>
                </c:pt>
                <c:pt idx="4">
                  <c:v>Ванинский район</c:v>
                </c:pt>
                <c:pt idx="5">
                  <c:v>Нанайский район</c:v>
                </c:pt>
                <c:pt idx="6">
                  <c:v>Ульчский район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0.66</c:v>
                </c:pt>
                <c:pt idx="1">
                  <c:v>0.35</c:v>
                </c:pt>
                <c:pt idx="2" formatCode="0.00">
                  <c:v>0.2</c:v>
                </c:pt>
                <c:pt idx="3" formatCode="0.00">
                  <c:v>0.56000000000000005</c:v>
                </c:pt>
                <c:pt idx="4">
                  <c:v>0.21</c:v>
                </c:pt>
                <c:pt idx="5">
                  <c:v>0.22</c:v>
                </c:pt>
                <c:pt idx="6" formatCode="0.0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2.2463326534814997E-2"/>
                  <c:y val="-3.8147145102954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75551023209958E-2"/>
                  <c:y val="-3.8147145102954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533008750758568E-2"/>
                  <c:y val="-1.9073572551477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905868807266427E-2"/>
                  <c:y val="-1.4305179413607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696822159435791E-2"/>
                  <c:y val="-2.384196568934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254279886984284E-2"/>
                  <c:y val="-2.145776912041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Лист1!$A$2:$A$8</c:f>
              <c:strCache>
                <c:ptCount val="7"/>
                <c:pt idx="0">
                  <c:v>г.Комсомольск-на-Амуре</c:v>
                </c:pt>
                <c:pt idx="1">
                  <c:v>Солнечный район</c:v>
                </c:pt>
                <c:pt idx="2">
                  <c:v>район им. Лазо</c:v>
                </c:pt>
                <c:pt idx="3">
                  <c:v>Комсомольский район</c:v>
                </c:pt>
                <c:pt idx="4">
                  <c:v>Ванинский район</c:v>
                </c:pt>
                <c:pt idx="5">
                  <c:v>Нанайский район</c:v>
                </c:pt>
                <c:pt idx="6">
                  <c:v>Ульчский район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 formatCode="0.00">
                  <c:v>0.5</c:v>
                </c:pt>
                <c:pt idx="1">
                  <c:v>0.32</c:v>
                </c:pt>
                <c:pt idx="2">
                  <c:v>0.18</c:v>
                </c:pt>
                <c:pt idx="3">
                  <c:v>0.16</c:v>
                </c:pt>
                <c:pt idx="4">
                  <c:v>0.15</c:v>
                </c:pt>
                <c:pt idx="5">
                  <c:v>0.11</c:v>
                </c:pt>
                <c:pt idx="6" formatCode="0.0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366784"/>
        <c:axId val="151454848"/>
        <c:axId val="0"/>
      </c:bar3DChart>
      <c:catAx>
        <c:axId val="123366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51454848"/>
        <c:crosses val="autoZero"/>
        <c:auto val="1"/>
        <c:lblAlgn val="ctr"/>
        <c:lblOffset val="100"/>
        <c:noMultiLvlLbl val="0"/>
      </c:catAx>
      <c:valAx>
        <c:axId val="1514548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3366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7543487425128"/>
          <c:y val="7.6099987572140718E-2"/>
          <c:w val="9.8061053586446539E-2"/>
          <c:h val="0.57940932750262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 baseline="0">
                <a:solidFill>
                  <a:srgbClr val="002060"/>
                </a:solidFill>
              </a:defRPr>
            </a:pPr>
            <a:r>
              <a:rPr lang="ru-RU" baseline="0" dirty="0">
                <a:solidFill>
                  <a:srgbClr val="002060"/>
                </a:solidFill>
              </a:rPr>
              <a:t>Количество обоснованных жалоб на 1000 </a:t>
            </a:r>
            <a:r>
              <a:rPr lang="ru-RU" baseline="0" dirty="0" smtClean="0">
                <a:solidFill>
                  <a:srgbClr val="002060"/>
                </a:solidFill>
              </a:rPr>
              <a:t>застрахованных </a:t>
            </a:r>
          </a:p>
          <a:p>
            <a:pPr>
              <a:defRPr baseline="0">
                <a:solidFill>
                  <a:srgbClr val="002060"/>
                </a:solidFill>
              </a:defRPr>
            </a:pPr>
            <a:r>
              <a:rPr lang="en-US" baseline="0" dirty="0" smtClean="0">
                <a:solidFill>
                  <a:srgbClr val="002060"/>
                </a:solidFill>
              </a:rPr>
              <a:t>I </a:t>
            </a:r>
            <a:r>
              <a:rPr lang="ru-RU" baseline="0" dirty="0" smtClean="0">
                <a:solidFill>
                  <a:srgbClr val="002060"/>
                </a:solidFill>
              </a:rPr>
              <a:t>квартал 2018, 2019 гг.</a:t>
            </a:r>
            <a:endParaRPr lang="ru-RU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51707130358705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588810821769156"/>
          <c:y val="0.14416253716551042"/>
          <c:w val="0.83957704442134928"/>
          <c:h val="0.46042093598557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7.496939663212846E-3"/>
                  <c:y val="-2.7750403845703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83965521835912E-3"/>
                  <c:y val="-3.9644771856441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446876972268582E-4"/>
                  <c:y val="-5.3346963938724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6.425948282753868E-3"/>
                  <c:y val="9.9108027750247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70991380458978E-3"/>
                  <c:y val="-1.78394449950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35495690229489E-3"/>
                  <c:y val="-2.3785926660059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3922887945966713E-2"/>
                  <c:y val="5.9464816650148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283965521835912E-3"/>
                  <c:y val="-7.9286422200198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5.35495690229489E-3"/>
                  <c:y val="-1.9821605550049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070991380458978E-3"/>
                  <c:y val="5.9464816650147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7.9286422200198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5.35495690229489E-3"/>
                  <c:y val="1.9821605550049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070991380458978E-3"/>
                  <c:y val="7.26783807633252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7"/>
                <c:pt idx="0">
                  <c:v>Тугуро-Чумиканский район</c:v>
                </c:pt>
                <c:pt idx="1">
                  <c:v>Николаевский район</c:v>
                </c:pt>
                <c:pt idx="2">
                  <c:v>Советско-Гаванский район</c:v>
                </c:pt>
                <c:pt idx="3">
                  <c:v>г. Комсомольск-на-Амуре</c:v>
                </c:pt>
                <c:pt idx="4">
                  <c:v>г. Хабаровск</c:v>
                </c:pt>
                <c:pt idx="5">
                  <c:v>Солнечный район</c:v>
                </c:pt>
                <c:pt idx="6">
                  <c:v>Амурский район</c:v>
                </c:pt>
                <c:pt idx="7">
                  <c:v>Хабаровский район</c:v>
                </c:pt>
                <c:pt idx="8">
                  <c:v>Ванинский район</c:v>
                </c:pt>
                <c:pt idx="9">
                  <c:v>Вяземский район</c:v>
                </c:pt>
                <c:pt idx="10">
                  <c:v>р-н им. Лазо</c:v>
                </c:pt>
                <c:pt idx="11">
                  <c:v>Бикинский район</c:v>
                </c:pt>
                <c:pt idx="12">
                  <c:v>Комсомольский район</c:v>
                </c:pt>
                <c:pt idx="13">
                  <c:v>Верхнебуреинский район</c:v>
                </c:pt>
                <c:pt idx="14">
                  <c:v>Нанайский район</c:v>
                </c:pt>
                <c:pt idx="15">
                  <c:v>Ульчский район</c:v>
                </c:pt>
                <c:pt idx="16">
                  <c:v>Охотский район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0</c:v>
                </c:pt>
                <c:pt idx="1">
                  <c:v>0.15</c:v>
                </c:pt>
                <c:pt idx="2">
                  <c:v>0.03</c:v>
                </c:pt>
                <c:pt idx="3" formatCode="0.00">
                  <c:v>0.1</c:v>
                </c:pt>
                <c:pt idx="4">
                  <c:v>0.06</c:v>
                </c:pt>
                <c:pt idx="5">
                  <c:v>0.13</c:v>
                </c:pt>
                <c:pt idx="6">
                  <c:v>0.12</c:v>
                </c:pt>
                <c:pt idx="7">
                  <c:v>0.08</c:v>
                </c:pt>
                <c:pt idx="8">
                  <c:v>0</c:v>
                </c:pt>
                <c:pt idx="9">
                  <c:v>0.12</c:v>
                </c:pt>
                <c:pt idx="10">
                  <c:v>0.08</c:v>
                </c:pt>
                <c:pt idx="11">
                  <c:v>0.05</c:v>
                </c:pt>
                <c:pt idx="12">
                  <c:v>0.04</c:v>
                </c:pt>
                <c:pt idx="13">
                  <c:v>0.03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197565358303118E-2"/>
                  <c:y val="-1.17879244281778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35862087343648E-2"/>
                  <c:y val="-3.46817227628508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222300368049982E-2"/>
                  <c:y val="6.519279242721022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12974141376934E-3"/>
                  <c:y val="-1.10030200635227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5495690229489E-3"/>
                  <c:y val="-2.84301132328726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84210416242908E-3"/>
                  <c:y val="1.16385600461983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704038025422472E-3"/>
                  <c:y val="-5.6914540786465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8117146555135922E-3"/>
                  <c:y val="7.749155240629609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9906656776441535E-3"/>
                  <c:y val="5.44079661003718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35495690229489E-3"/>
                  <c:y val="-5.06840014671109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8518584483341954E-3"/>
                  <c:y val="-2.07424517921384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8.6543693243781583E-3"/>
                  <c:y val="-3.27056491575817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7006256950902718E-3"/>
                  <c:y val="8.630982574155436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567931043671824E-3"/>
                  <c:y val="1.61561692796329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7.4105013825065107E-3"/>
                  <c:y val="1.95781275606158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8.4760956410482157E-3"/>
                  <c:y val="7.89727101753509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9.6389224241308011E-3"/>
                  <c:y val="-2.56182546061814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3148148148148147E-3"/>
                  <c:y val="-5.11289439208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4.6296296296296294E-3"/>
                  <c:y val="-7.06290271740326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7"/>
                <c:pt idx="0">
                  <c:v>Тугуро-Чумиканский район</c:v>
                </c:pt>
                <c:pt idx="1">
                  <c:v>Николаевский район</c:v>
                </c:pt>
                <c:pt idx="2">
                  <c:v>Советско-Гаванский район</c:v>
                </c:pt>
                <c:pt idx="3">
                  <c:v>г. Комсомольск-на-Амуре</c:v>
                </c:pt>
                <c:pt idx="4">
                  <c:v>г. Хабаровск</c:v>
                </c:pt>
                <c:pt idx="5">
                  <c:v>Солнечный район</c:v>
                </c:pt>
                <c:pt idx="6">
                  <c:v>Амурский район</c:v>
                </c:pt>
                <c:pt idx="7">
                  <c:v>Хабаровский район</c:v>
                </c:pt>
                <c:pt idx="8">
                  <c:v>Ванинский район</c:v>
                </c:pt>
                <c:pt idx="9">
                  <c:v>Вяземский район</c:v>
                </c:pt>
                <c:pt idx="10">
                  <c:v>р-н им. Лазо</c:v>
                </c:pt>
                <c:pt idx="11">
                  <c:v>Бикинский район</c:v>
                </c:pt>
                <c:pt idx="12">
                  <c:v>Комсомольский район</c:v>
                </c:pt>
                <c:pt idx="13">
                  <c:v>Верхнебуреинский район</c:v>
                </c:pt>
                <c:pt idx="14">
                  <c:v>Нанайский район</c:v>
                </c:pt>
                <c:pt idx="15">
                  <c:v>Ульчский район</c:v>
                </c:pt>
                <c:pt idx="16">
                  <c:v>Охотский район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0.43</c:v>
                </c:pt>
                <c:pt idx="1">
                  <c:v>0.15</c:v>
                </c:pt>
                <c:pt idx="2">
                  <c:v>0.13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0.06</c:v>
                </c:pt>
                <c:pt idx="7">
                  <c:v>0.06</c:v>
                </c:pt>
                <c:pt idx="8">
                  <c:v>0.03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1923712"/>
        <c:axId val="41925248"/>
      </c:barChart>
      <c:catAx>
        <c:axId val="41923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41925248"/>
        <c:crosses val="autoZero"/>
        <c:auto val="1"/>
        <c:lblAlgn val="ctr"/>
        <c:lblOffset val="100"/>
        <c:noMultiLvlLbl val="0"/>
      </c:catAx>
      <c:valAx>
        <c:axId val="4192524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41923712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99758080652213E-2"/>
                  <c:y val="-4.557291433045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18932419358196E-3"/>
                  <c:y val="-3.8736977180888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570391774223769E-3"/>
                  <c:y val="-3.8736977180888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18932419358197E-2"/>
                  <c:y val="-3.8736977180888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Ванинский район</c:v>
                </c:pt>
                <c:pt idx="1">
                  <c:v>г.Хабаровск</c:v>
                </c:pt>
                <c:pt idx="2">
                  <c:v>Советско-Гаванский район</c:v>
                </c:pt>
                <c:pt idx="3">
                  <c:v>Тугуро-Чумиканский район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0.06</c:v>
                </c:pt>
                <c:pt idx="2">
                  <c:v>0.03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9733010774202952E-2"/>
                  <c:y val="-2.9622394314796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609224290331313E-2"/>
                  <c:y val="-3.87369771808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104370225817868E-2"/>
                  <c:y val="-3.1901040031319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918690500010409E-2"/>
                  <c:y val="-3.8736977180888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Ванинский район</c:v>
                </c:pt>
                <c:pt idx="1">
                  <c:v>г.Хабаровск</c:v>
                </c:pt>
                <c:pt idx="2">
                  <c:v>Советско-Гаванский район</c:v>
                </c:pt>
                <c:pt idx="3">
                  <c:v>Тугуро-Чумиканский район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0.03</c:v>
                </c:pt>
                <c:pt idx="1">
                  <c:v>7.0000000000000007E-2</c:v>
                </c:pt>
                <c:pt idx="2">
                  <c:v>0.13</c:v>
                </c:pt>
                <c:pt idx="3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065088"/>
        <c:axId val="123066624"/>
        <c:axId val="0"/>
      </c:bar3DChart>
      <c:catAx>
        <c:axId val="12306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3066624"/>
        <c:crosses val="autoZero"/>
        <c:auto val="1"/>
        <c:lblAlgn val="ctr"/>
        <c:lblOffset val="100"/>
        <c:noMultiLvlLbl val="0"/>
      </c:catAx>
      <c:valAx>
        <c:axId val="1230666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3065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532298046077574E-2"/>
          <c:y val="4.6256729507679457E-2"/>
          <c:w val="0.67640811825605129"/>
          <c:h val="0.478552944261416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обоснованных жалоб на 1000 застрахованных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96822159435714E-3"/>
                  <c:y val="-1.4305179413607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099455539615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696822159435713E-2"/>
                  <c:y val="-2.8610358827215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6226162258280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696822159435713E-2"/>
                  <c:y val="-2.145776912041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393644318871427E-3"/>
                  <c:y val="-2.145776912041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г. Комсомольск-на-Амуре</c:v>
                </c:pt>
                <c:pt idx="1">
                  <c:v>Амурский район</c:v>
                </c:pt>
                <c:pt idx="2">
                  <c:v>Бикинский район</c:v>
                </c:pt>
                <c:pt idx="3">
                  <c:v>Верхнебуреинский район</c:v>
                </c:pt>
                <c:pt idx="4">
                  <c:v>Вяземский район</c:v>
                </c:pt>
                <c:pt idx="5">
                  <c:v>Комсомольский район</c:v>
                </c:pt>
                <c:pt idx="6">
                  <c:v>район им. Лазо</c:v>
                </c:pt>
                <c:pt idx="7">
                  <c:v>Солнечный район</c:v>
                </c:pt>
                <c:pt idx="8">
                  <c:v>Хабаровский район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0.00">
                  <c:v>0.1</c:v>
                </c:pt>
                <c:pt idx="1">
                  <c:v>0.12</c:v>
                </c:pt>
                <c:pt idx="2">
                  <c:v>0.05</c:v>
                </c:pt>
                <c:pt idx="3">
                  <c:v>0.03</c:v>
                </c:pt>
                <c:pt idx="4">
                  <c:v>0.12</c:v>
                </c:pt>
                <c:pt idx="5">
                  <c:v>0.04</c:v>
                </c:pt>
                <c:pt idx="6">
                  <c:v>0.08</c:v>
                </c:pt>
                <c:pt idx="7">
                  <c:v>0.13</c:v>
                </c:pt>
                <c:pt idx="8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обоснованных жалоб на 1000 застрахованных2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2.2463326534814997E-2"/>
                  <c:y val="-3.8147145102954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75551023209958E-2"/>
                  <c:y val="-3.8147145102954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533008750758568E-2"/>
                  <c:y val="-1.9073572551477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905868807266427E-2"/>
                  <c:y val="-1.4305179413607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696822159435791E-2"/>
                  <c:y val="-2.384196568934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254279886984284E-2"/>
                  <c:y val="-2.145776912041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Лист1!$A$2:$A$10</c:f>
              <c:strCache>
                <c:ptCount val="9"/>
                <c:pt idx="0">
                  <c:v>г. Комсомольск-на-Амуре</c:v>
                </c:pt>
                <c:pt idx="1">
                  <c:v>Амурский район</c:v>
                </c:pt>
                <c:pt idx="2">
                  <c:v>Бикинский район</c:v>
                </c:pt>
                <c:pt idx="3">
                  <c:v>Верхнебуреинский район</c:v>
                </c:pt>
                <c:pt idx="4">
                  <c:v>Вяземский район</c:v>
                </c:pt>
                <c:pt idx="5">
                  <c:v>Комсомольский район</c:v>
                </c:pt>
                <c:pt idx="6">
                  <c:v>район им. Лазо</c:v>
                </c:pt>
                <c:pt idx="7">
                  <c:v>Солнечный район</c:v>
                </c:pt>
                <c:pt idx="8">
                  <c:v>Хабаровский район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0.09</c:v>
                </c:pt>
                <c:pt idx="1">
                  <c:v>0.06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0.06</c:v>
                </c:pt>
                <c:pt idx="8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732032"/>
        <c:axId val="152733568"/>
        <c:axId val="0"/>
      </c:bar3DChart>
      <c:catAx>
        <c:axId val="152732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52733568"/>
        <c:crosses val="autoZero"/>
        <c:auto val="1"/>
        <c:lblAlgn val="ctr"/>
        <c:lblOffset val="100"/>
        <c:noMultiLvlLbl val="0"/>
      </c:catAx>
      <c:valAx>
        <c:axId val="152733568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15273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73722919457558"/>
          <c:y val="7.6099987572140718E-2"/>
          <c:w val="0.17507817313438367"/>
          <c:h val="0.57940932750262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gradFill>
              <a:gsLst>
                <a:gs pos="0">
                  <a:srgbClr val="FF0000">
                    <a:lumMod val="92000"/>
                    <a:lumOff val="8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166666638829238E-2"/>
                  <c:y val="-4.5219634792699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КГБУЗ ГБ №7</c:v>
                </c:pt>
                <c:pt idx="1">
                  <c:v>КГБУЗ ГП № 11</c:v>
                </c:pt>
                <c:pt idx="2">
                  <c:v>КГБУЗ Амурская ЦРБ</c:v>
                </c:pt>
                <c:pt idx="3">
                  <c:v>КГБУЗ ГБ №2</c:v>
                </c:pt>
                <c:pt idx="4">
                  <c:v>КГБУЗ ККБ №2</c:v>
                </c:pt>
                <c:pt idx="5">
                  <c:v>КГБУЗ ККБ №1</c:v>
                </c:pt>
                <c:pt idx="6">
                  <c:v>КГБУЗ Николаевская ЦРБ </c:v>
                </c:pt>
                <c:pt idx="7">
                  <c:v>КГБУЗ ГКП №3</c:v>
                </c:pt>
                <c:pt idx="8">
                  <c:v>КГБУЗ ГП№ 16</c:v>
                </c:pt>
                <c:pt idx="9">
                  <c:v>КГБУЗ Хабаровская РБ</c:v>
                </c:pt>
                <c:pt idx="10">
                  <c:v>КГБУЗ КДЦ </c:v>
                </c:pt>
                <c:pt idx="11">
                  <c:v>КГБУЗ ГКБ №10</c:v>
                </c:pt>
                <c:pt idx="12">
                  <c:v>КГБУЗ ГБ № 4</c:v>
                </c:pt>
                <c:pt idx="13">
                  <c:v>КГБУЗ Советско-Гаванская РБ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38</c:v>
                </c:pt>
                <c:pt idx="1">
                  <c:v>30</c:v>
                </c:pt>
                <c:pt idx="2">
                  <c:v>25</c:v>
                </c:pt>
                <c:pt idx="3">
                  <c:v>24</c:v>
                </c:pt>
                <c:pt idx="4">
                  <c:v>21</c:v>
                </c:pt>
                <c:pt idx="5">
                  <c:v>21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17</c:v>
                </c:pt>
                <c:pt idx="10">
                  <c:v>16</c:v>
                </c:pt>
                <c:pt idx="11">
                  <c:v>15</c:v>
                </c:pt>
                <c:pt idx="12">
                  <c:v>15</c:v>
                </c:pt>
                <c:pt idx="1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68733312"/>
        <c:axId val="173670784"/>
        <c:axId val="0"/>
      </c:bar3DChart>
      <c:catAx>
        <c:axId val="168733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73670784"/>
        <c:crosses val="autoZero"/>
        <c:auto val="1"/>
        <c:lblAlgn val="ctr"/>
        <c:lblOffset val="100"/>
        <c:noMultiLvlLbl val="0"/>
      </c:catAx>
      <c:valAx>
        <c:axId val="1736707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687333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2019</c:v>
                </c:pt>
              </c:strCache>
            </c:strRef>
          </c:tx>
          <c:spPr>
            <a:gradFill>
              <a:gsLst>
                <a:gs pos="0">
                  <a:srgbClr val="FF0000">
                    <a:lumMod val="92000"/>
                    <a:lumOff val="8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166666638829238E-2"/>
                  <c:y val="-4.5219634792699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7"/>
                <c:pt idx="0">
                  <c:v>КГБУЗ ГБ №7</c:v>
                </c:pt>
                <c:pt idx="1">
                  <c:v>КГБУЗ Советско-Гаванская РБ</c:v>
                </c:pt>
                <c:pt idx="2">
                  <c:v>КГБУЗ Николаевская ЦРБ </c:v>
                </c:pt>
                <c:pt idx="3">
                  <c:v>КГБУЗ ККБ №2</c:v>
                </c:pt>
                <c:pt idx="4">
                  <c:v>КГБУЗ ККБ №1</c:v>
                </c:pt>
                <c:pt idx="5">
                  <c:v>КГБУЗ ГКП №3</c:v>
                </c:pt>
                <c:pt idx="6">
                  <c:v>КГБУЗ ГКБ№ 11</c:v>
                </c:pt>
                <c:pt idx="7">
                  <c:v>КГБУЗ ГБ №4</c:v>
                </c:pt>
                <c:pt idx="8">
                  <c:v>КГБУЗ Хабаровская РБ</c:v>
                </c:pt>
                <c:pt idx="9">
                  <c:v>КГБУЗ Амурская ЦРБ</c:v>
                </c:pt>
                <c:pt idx="10">
                  <c:v>КГБУЗ ГБ №2</c:v>
                </c:pt>
                <c:pt idx="11">
                  <c:v>КГБУЗ Перинатальный центр</c:v>
                </c:pt>
                <c:pt idx="12">
                  <c:v>КГБУЗ ДГБ</c:v>
                </c:pt>
                <c:pt idx="13">
                  <c:v>КГБУЗ Солнечная РБ</c:v>
                </c:pt>
                <c:pt idx="14">
                  <c:v>КГБУЗ КДЦ </c:v>
                </c:pt>
                <c:pt idx="15">
                  <c:v>КГБУЗ ОД</c:v>
                </c:pt>
                <c:pt idx="16">
                  <c:v>КГБУЗ ГБ № 3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9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73803008"/>
        <c:axId val="173804544"/>
        <c:axId val="0"/>
      </c:bar3DChart>
      <c:catAx>
        <c:axId val="173803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3804544"/>
        <c:crosses val="autoZero"/>
        <c:auto val="1"/>
        <c:lblAlgn val="ctr"/>
        <c:lblOffset val="100"/>
        <c:noMultiLvlLbl val="0"/>
      </c:catAx>
      <c:valAx>
        <c:axId val="1738045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738030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6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c:rich>
      </c:tx>
      <c:layout>
        <c:manualLayout>
          <c:xMode val="edge"/>
          <c:yMode val="edge"/>
          <c:x val="0.435224097073239"/>
          <c:y val="6.563595349779185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6183217623418"/>
          <c:y val="0.13543863359044797"/>
          <c:w val="0.50825491801180467"/>
          <c:h val="0.725501773939436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4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385006021054902"/>
                  <c:y val="0.18059624734161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243124953147615E-3"/>
                  <c:y val="2.1160842615882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13342680469901E-2"/>
                  <c:y val="-2.2947439171500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357072792402455E-3"/>
                  <c:y val="3.5269461147674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60282874363417E-2"/>
                  <c:y val="4.1904182954710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85412753014058E-4"/>
                  <c:y val="-8.7053673986038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по телефону "горячей линии"</c:v>
                </c:pt>
                <c:pt idx="1">
                  <c:v>по сети "Интернет"</c:v>
                </c:pt>
                <c:pt idx="2">
                  <c:v>обращения на информационной встрече</c:v>
                </c:pt>
                <c:pt idx="3">
                  <c:v>обращение к представителям в МО</c:v>
                </c:pt>
                <c:pt idx="4">
                  <c:v>очная консультация в СМО</c:v>
                </c:pt>
                <c:pt idx="5">
                  <c:v>письменные обращения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 formatCode="0.00%">
                  <c:v>0.66649999999999998</c:v>
                </c:pt>
                <c:pt idx="1">
                  <c:v>0.01</c:v>
                </c:pt>
                <c:pt idx="2">
                  <c:v>2.1899999999999999E-2</c:v>
                </c:pt>
                <c:pt idx="3" formatCode="0.00%">
                  <c:v>0.11550000000000001</c:v>
                </c:pt>
                <c:pt idx="4" formatCode="0.00%">
                  <c:v>0.16470000000000001</c:v>
                </c:pt>
                <c:pt idx="5" formatCode="0.00%">
                  <c:v>2.1399999999999999E-2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994163760665324"/>
          <c:y val="3.8343283740341259E-2"/>
          <c:w val="0.32626165745398972"/>
          <c:h val="0.945399614679437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6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c:rich>
      </c:tx>
      <c:layout>
        <c:manualLayout>
          <c:xMode val="edge"/>
          <c:yMode val="edge"/>
          <c:x val="0.6419362829173265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01831625023467"/>
          <c:y val="0.13009501829673986"/>
          <c:w val="0.83726583601791615"/>
          <c:h val="0.757423025888968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4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3188232722172585"/>
                  <c:y val="0.10274448681654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441258821531346E-4"/>
                  <c:y val="5.3157546062477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87409793206018E-3"/>
                  <c:y val="-1.047364467205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96309607640303E-2"/>
                  <c:y val="-2.2147963056555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756671739347874E-2"/>
                  <c:y val="-2.9057285585985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2216141866804863E-2"/>
                  <c:y val="1.680597139055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по телефону "горячей линии"</c:v>
                </c:pt>
                <c:pt idx="1">
                  <c:v>по сети "Интернет"</c:v>
                </c:pt>
                <c:pt idx="2">
                  <c:v>обращения на информационной встрече</c:v>
                </c:pt>
                <c:pt idx="3">
                  <c:v>обращение к представителям в МО</c:v>
                </c:pt>
                <c:pt idx="4">
                  <c:v>очная консультация в СМО</c:v>
                </c:pt>
                <c:pt idx="5">
                  <c:v>письменные обращения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0.73580000000000001</c:v>
                </c:pt>
                <c:pt idx="1">
                  <c:v>1.72E-2</c:v>
                </c:pt>
                <c:pt idx="2">
                  <c:v>1.52E-2</c:v>
                </c:pt>
                <c:pt idx="3">
                  <c:v>0.16070000000000001</c:v>
                </c:pt>
                <c:pt idx="4">
                  <c:v>4.36E-2</c:v>
                </c:pt>
                <c:pt idx="5">
                  <c:v>2.75E-2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183217623418"/>
          <c:y val="0.13543863359044797"/>
          <c:w val="0.50825491801180467"/>
          <c:h val="0.725501773939436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4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385006021054902"/>
                  <c:y val="0.18059624734161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243124953147615E-3"/>
                  <c:y val="2.1160842615882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13342680469901E-2"/>
                  <c:y val="-2.2947439171500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357072792402455E-3"/>
                  <c:y val="3.5269461147674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60282874363417E-2"/>
                  <c:y val="4.1904182954710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85412753014058E-4"/>
                  <c:y val="-8.7053673986038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по телефону "горячей линии"</c:v>
                </c:pt>
                <c:pt idx="1">
                  <c:v>по сети "Интернет"</c:v>
                </c:pt>
                <c:pt idx="2">
                  <c:v>обращения на информационной встрече</c:v>
                </c:pt>
                <c:pt idx="3">
                  <c:v>обращение к представителям в МО</c:v>
                </c:pt>
                <c:pt idx="4">
                  <c:v>очная консультация в СМО</c:v>
                </c:pt>
                <c:pt idx="5">
                  <c:v>письменные обращения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 formatCode="0.00%">
                  <c:v>0.66649999999999998</c:v>
                </c:pt>
                <c:pt idx="1">
                  <c:v>0.01</c:v>
                </c:pt>
                <c:pt idx="2">
                  <c:v>2.1899999999999999E-2</c:v>
                </c:pt>
                <c:pt idx="3" formatCode="0.00%">
                  <c:v>0.11550000000000001</c:v>
                </c:pt>
                <c:pt idx="4" formatCode="0.00%">
                  <c:v>0.16470000000000001</c:v>
                </c:pt>
                <c:pt idx="5" formatCode="0.00%">
                  <c:v>2.1399999999999999E-2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994163760665324"/>
          <c:y val="3.8343283740341259E-2"/>
          <c:w val="0.32626165745398972"/>
          <c:h val="0.945399614679437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1831625023467"/>
          <c:y val="0.13009501829673986"/>
          <c:w val="0.83726583601791615"/>
          <c:h val="0.757423025888968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4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3188232722172585"/>
                  <c:y val="0.10274448681654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441258821531346E-4"/>
                  <c:y val="5.3157546062477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87409793206018E-3"/>
                  <c:y val="-1.047364467205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96309607640303E-2"/>
                  <c:y val="-2.2147963056555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756671739347874E-2"/>
                  <c:y val="-2.9057285585985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5017731467477986E-2"/>
                  <c:y val="-1.577486945741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по телефону "горячей линии"</c:v>
                </c:pt>
                <c:pt idx="1">
                  <c:v>по сети "Интернет"</c:v>
                </c:pt>
                <c:pt idx="2">
                  <c:v>обращения на информационной встрече</c:v>
                </c:pt>
                <c:pt idx="3">
                  <c:v>обращение к представителям в МО</c:v>
                </c:pt>
                <c:pt idx="4">
                  <c:v>очная консультация в СМО</c:v>
                </c:pt>
                <c:pt idx="5">
                  <c:v>письменные обращения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0.73580000000000001</c:v>
                </c:pt>
                <c:pt idx="1">
                  <c:v>1.72E-2</c:v>
                </c:pt>
                <c:pt idx="2">
                  <c:v>1.52E-2</c:v>
                </c:pt>
                <c:pt idx="3">
                  <c:v>0.16070000000000001</c:v>
                </c:pt>
                <c:pt idx="4">
                  <c:v>4.36E-2</c:v>
                </c:pt>
                <c:pt idx="5">
                  <c:v>2.75E-2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1160429386068609E-2"/>
          <c:y val="2.1755846134966179E-2"/>
          <c:w val="0.89247533910946408"/>
          <c:h val="0.632332281361787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79395222129409E-3"/>
                  <c:y val="-3.5648150747167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619125803372689E-3"/>
                  <c:y val="-4.88498220562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90037877106605E-2"/>
                  <c:y val="-2.146042813460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1922460074779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3787918987650199E-3"/>
                  <c:y val="-4.88498220562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1625764989893085E-3"/>
                  <c:y val="-5.1350925618956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4294431656172456E-3"/>
                  <c:y val="-2.681245294976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3697317491125988E-2"/>
                  <c:y val="-1.1922460074779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 обеспечении полисами…</c:v>
                </c:pt>
                <c:pt idx="1">
                  <c:v>о видах качестве и условиях…</c:v>
                </c:pt>
                <c:pt idx="2">
                  <c:v>о выборе МО, СМО, врача</c:v>
                </c:pt>
                <c:pt idx="3">
                  <c:v>об организации работы МО</c:v>
                </c:pt>
                <c:pt idx="4">
                  <c:v>другие не по ОМС</c:v>
                </c:pt>
                <c:pt idx="5">
                  <c:v>о лекарственном…</c:v>
                </c:pt>
                <c:pt idx="6">
                  <c:v>КМП</c:v>
                </c:pt>
                <c:pt idx="7">
                  <c:v>о взимании денежных средств…</c:v>
                </c:pt>
                <c:pt idx="8">
                  <c:v>об отказе в оказании…</c:v>
                </c:pt>
                <c:pt idx="9">
                  <c:v>о нарушении этики и…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0.65500000000000003</c:v>
                </c:pt>
                <c:pt idx="1">
                  <c:v>0.13800000000000001</c:v>
                </c:pt>
                <c:pt idx="2">
                  <c:v>8.6999999999999994E-2</c:v>
                </c:pt>
                <c:pt idx="3">
                  <c:v>5.5E-2</c:v>
                </c:pt>
                <c:pt idx="4">
                  <c:v>3.5000000000000003E-2</c:v>
                </c:pt>
                <c:pt idx="5">
                  <c:v>8.9999999999999993E-3</c:v>
                </c:pt>
                <c:pt idx="6">
                  <c:v>5.0000000000000001E-3</c:v>
                </c:pt>
                <c:pt idx="7">
                  <c:v>7.0000000000000001E-3</c:v>
                </c:pt>
                <c:pt idx="8" formatCode="0.00%">
                  <c:v>5.4000000000000003E-3</c:v>
                </c:pt>
                <c:pt idx="9">
                  <c:v>8.0000000000000004E-4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7394634982251975E-2"/>
                  <c:y val="-2.3844920149558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969151766741476E-2"/>
                  <c:y val="-2.1285664308125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97317491125988E-2"/>
                  <c:y val="-9.5379680598233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20052003088141E-2"/>
                  <c:y val="-8.1241631697618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91750462191119E-2"/>
                  <c:y val="-7.4437824085691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969815685393517E-2"/>
                  <c:y val="-8.1882888641821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859799219381123E-2"/>
                  <c:y val="-6.612437930320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915512865955073E-2"/>
                  <c:y val="-2.652103912564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860878087190612E-2"/>
                  <c:y val="-2.425310325500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740058668831484E-2"/>
                  <c:y val="-6.3156757192389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7394634982251975E-2"/>
                  <c:y val="-4.530534828416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 обеспечении полисами…</c:v>
                </c:pt>
                <c:pt idx="1">
                  <c:v>о видах качестве и условиях…</c:v>
                </c:pt>
                <c:pt idx="2">
                  <c:v>о выборе МО, СМО, врача</c:v>
                </c:pt>
                <c:pt idx="3">
                  <c:v>об организации работы МО</c:v>
                </c:pt>
                <c:pt idx="4">
                  <c:v>другие не по ОМС</c:v>
                </c:pt>
                <c:pt idx="5">
                  <c:v>о лекарственном…</c:v>
                </c:pt>
                <c:pt idx="6">
                  <c:v>КМП</c:v>
                </c:pt>
                <c:pt idx="7">
                  <c:v>о взимании денежных средств…</c:v>
                </c:pt>
                <c:pt idx="8">
                  <c:v>об отказе в оказании…</c:v>
                </c:pt>
                <c:pt idx="9">
                  <c:v>о нарушении этики и…</c:v>
                </c:pt>
              </c:strCache>
            </c:strRef>
          </c:cat>
          <c:val>
            <c:numRef>
              <c:f>Лист1!$C$2:$C$11</c:f>
              <c:numCache>
                <c:formatCode>0.0%</c:formatCode>
                <c:ptCount val="10"/>
                <c:pt idx="0">
                  <c:v>0.60899999999999999</c:v>
                </c:pt>
                <c:pt idx="1">
                  <c:v>0.13500000000000001</c:v>
                </c:pt>
                <c:pt idx="2">
                  <c:v>0.122</c:v>
                </c:pt>
                <c:pt idx="3">
                  <c:v>6.2E-2</c:v>
                </c:pt>
                <c:pt idx="4">
                  <c:v>3.7999999999999999E-2</c:v>
                </c:pt>
                <c:pt idx="5">
                  <c:v>1.2E-2</c:v>
                </c:pt>
                <c:pt idx="6">
                  <c:v>7.0000000000000001E-3</c:v>
                </c:pt>
                <c:pt idx="7">
                  <c:v>6.0000000000000001E-3</c:v>
                </c:pt>
                <c:pt idx="8">
                  <c:v>4.0000000000000001E-3</c:v>
                </c:pt>
                <c:pt idx="9">
                  <c:v>2E-3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об обеспечении полисами…</c:v>
                </c:pt>
                <c:pt idx="1">
                  <c:v>о видах качестве и условиях…</c:v>
                </c:pt>
                <c:pt idx="2">
                  <c:v>о выборе МО, СМО, врача</c:v>
                </c:pt>
                <c:pt idx="3">
                  <c:v>об организации работы МО</c:v>
                </c:pt>
                <c:pt idx="4">
                  <c:v>другие не по ОМС</c:v>
                </c:pt>
                <c:pt idx="5">
                  <c:v>о лекарственном…</c:v>
                </c:pt>
                <c:pt idx="6">
                  <c:v>КМП</c:v>
                </c:pt>
                <c:pt idx="7">
                  <c:v>о взимании денежных средств…</c:v>
                </c:pt>
                <c:pt idx="8">
                  <c:v>об отказе в оказании…</c:v>
                </c:pt>
                <c:pt idx="9">
                  <c:v>о нарушении этики и…</c:v>
                </c:pt>
              </c:strCache>
            </c:strRef>
          </c:cat>
          <c:val>
            <c:numRef>
              <c:f>Лист1!$D$2:$D$11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14592"/>
        <c:axId val="42016128"/>
        <c:axId val="0"/>
      </c:bar3DChart>
      <c:catAx>
        <c:axId val="4201459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2016128"/>
        <c:crosses val="autoZero"/>
        <c:auto val="1"/>
        <c:lblAlgn val="ctr"/>
        <c:lblOffset val="100"/>
        <c:noMultiLvlLbl val="0"/>
      </c:catAx>
      <c:valAx>
        <c:axId val="420161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20145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1160429386068609E-2"/>
          <c:y val="2.1755846134966179E-2"/>
          <c:w val="0.89247533910946408"/>
          <c:h val="0.632332281361787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79395222129409E-3"/>
                  <c:y val="-3.5648150747167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619125803372689E-3"/>
                  <c:y val="-4.88498220562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281153283131682E-3"/>
                  <c:y val="-2.3786584706910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698543005621152E-3"/>
                  <c:y val="-3.7218912042845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698543005621152E-3"/>
                  <c:y val="-4.88498220562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1922460074779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648646199327136E-2"/>
                  <c:y val="-1.1630910013389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2705182192141547E-3"/>
                  <c:y val="-9.3222201667158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213559725167554E-3"/>
                  <c:y val="-3.844336296315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3697317491125988E-2"/>
                  <c:y val="-1.1922460074779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 обеспечении полисами…</c:v>
                </c:pt>
                <c:pt idx="1">
                  <c:v>о видах качестве и условиях…</c:v>
                </c:pt>
                <c:pt idx="2">
                  <c:v>о выборе МО, СМО, врача</c:v>
                </c:pt>
                <c:pt idx="3">
                  <c:v>об организации работы МО</c:v>
                </c:pt>
                <c:pt idx="4">
                  <c:v>другие не по ОМС</c:v>
                </c:pt>
                <c:pt idx="5">
                  <c:v>о лекарственном…</c:v>
                </c:pt>
                <c:pt idx="6">
                  <c:v>КМП</c:v>
                </c:pt>
                <c:pt idx="7">
                  <c:v>о взимании денежных…</c:v>
                </c:pt>
                <c:pt idx="8">
                  <c:v>об отказе в оказании…</c:v>
                </c:pt>
                <c:pt idx="9">
                  <c:v>о нарушении этики и…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 formatCode="0.0%">
                  <c:v>0.53500000000000003</c:v>
                </c:pt>
                <c:pt idx="1">
                  <c:v>0.1646</c:v>
                </c:pt>
                <c:pt idx="2" formatCode="0.0%">
                  <c:v>0.16500000000000001</c:v>
                </c:pt>
                <c:pt idx="3" formatCode="0.0%">
                  <c:v>5.1999999999999998E-2</c:v>
                </c:pt>
                <c:pt idx="4" formatCode="0.0%">
                  <c:v>3.9E-2</c:v>
                </c:pt>
                <c:pt idx="5" formatCode="0.0%">
                  <c:v>1.2999999999999999E-2</c:v>
                </c:pt>
                <c:pt idx="6" formatCode="0.0%">
                  <c:v>6.0000000000000001E-3</c:v>
                </c:pt>
                <c:pt idx="7">
                  <c:v>4.4999999999999997E-3</c:v>
                </c:pt>
                <c:pt idx="8">
                  <c:v>5.4000000000000003E-3</c:v>
                </c:pt>
                <c:pt idx="9" formatCode="0.0%">
                  <c:v>2E-3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квартал 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7394634982251975E-2"/>
                  <c:y val="-2.3844920149558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969151766741476E-2"/>
                  <c:y val="-2.1285664308125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97317491125988E-2"/>
                  <c:y val="-9.5379680598233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1211028286337E-2"/>
                  <c:y val="-1.61085356226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863533761798766E-2"/>
                  <c:y val="-2.3261820026778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969815685393517E-2"/>
                  <c:y val="-2.372833857487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859799219381123E-2"/>
                  <c:y val="-6.612437930320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2131396306404764E-2"/>
                  <c:y val="-4.97828591524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860878087190612E-2"/>
                  <c:y val="-2.425310325500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6346615828202417E-2"/>
                  <c:y val="-3.9894937165611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7394634982251975E-2"/>
                  <c:y val="-4.530534828416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 обеспечении полисами…</c:v>
                </c:pt>
                <c:pt idx="1">
                  <c:v>о видах качестве и условиях…</c:v>
                </c:pt>
                <c:pt idx="2">
                  <c:v>о выборе МО, СМО, врача</c:v>
                </c:pt>
                <c:pt idx="3">
                  <c:v>об организации работы МО</c:v>
                </c:pt>
                <c:pt idx="4">
                  <c:v>другие не по ОМС</c:v>
                </c:pt>
                <c:pt idx="5">
                  <c:v>о лекарственном…</c:v>
                </c:pt>
                <c:pt idx="6">
                  <c:v>КМП</c:v>
                </c:pt>
                <c:pt idx="7">
                  <c:v>о взимании денежных…</c:v>
                </c:pt>
                <c:pt idx="8">
                  <c:v>об отказе в оказании…</c:v>
                </c:pt>
                <c:pt idx="9">
                  <c:v>о нарушении этики и…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 formatCode="0.0%">
                  <c:v>0.60799999999999998</c:v>
                </c:pt>
                <c:pt idx="1">
                  <c:v>0.1109</c:v>
                </c:pt>
                <c:pt idx="2" formatCode="0%">
                  <c:v>0.111</c:v>
                </c:pt>
                <c:pt idx="3" formatCode="0%">
                  <c:v>0.08</c:v>
                </c:pt>
                <c:pt idx="4" formatCode="0.0%">
                  <c:v>3.7999999999999999E-2</c:v>
                </c:pt>
                <c:pt idx="5" formatCode="0.0%">
                  <c:v>1.2E-2</c:v>
                </c:pt>
                <c:pt idx="6">
                  <c:v>8.8000000000000005E-3</c:v>
                </c:pt>
                <c:pt idx="7">
                  <c:v>6.7999999999999996E-3</c:v>
                </c:pt>
                <c:pt idx="8">
                  <c:v>3.8E-3</c:v>
                </c:pt>
                <c:pt idx="9" formatCode="0.0%">
                  <c:v>2E-3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об обеспечении полисами…</c:v>
                </c:pt>
                <c:pt idx="1">
                  <c:v>о видах качестве и условиях…</c:v>
                </c:pt>
                <c:pt idx="2">
                  <c:v>о выборе МО, СМО, врача</c:v>
                </c:pt>
                <c:pt idx="3">
                  <c:v>об организации работы МО</c:v>
                </c:pt>
                <c:pt idx="4">
                  <c:v>другие не по ОМС</c:v>
                </c:pt>
                <c:pt idx="5">
                  <c:v>о лекарственном…</c:v>
                </c:pt>
                <c:pt idx="6">
                  <c:v>КМП</c:v>
                </c:pt>
                <c:pt idx="7">
                  <c:v>о взимании денежных…</c:v>
                </c:pt>
                <c:pt idx="8">
                  <c:v>об отказе в оказании…</c:v>
                </c:pt>
                <c:pt idx="9">
                  <c:v>о нарушении этики и…</c:v>
                </c:pt>
              </c:strCache>
            </c:strRef>
          </c:cat>
          <c:val>
            <c:numRef>
              <c:f>Лист1!$D$2:$D$11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141120"/>
        <c:axId val="121142656"/>
        <c:axId val="0"/>
      </c:bar3DChart>
      <c:catAx>
        <c:axId val="121141120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1142656"/>
        <c:crosses val="autoZero"/>
        <c:auto val="1"/>
        <c:lblAlgn val="ctr"/>
        <c:lblOffset val="100"/>
        <c:noMultiLvlLbl val="0"/>
      </c:catAx>
      <c:valAx>
        <c:axId val="1211426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211411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письменные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1 квартал 2018</c:v>
                </c:pt>
                <c:pt idx="3">
                  <c:v>1 квартал 2019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411</c:v>
                </c:pt>
                <c:pt idx="1">
                  <c:v>609</c:v>
                </c:pt>
                <c:pt idx="2">
                  <c:v>116</c:v>
                </c:pt>
                <c:pt idx="3">
                  <c:v>148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устные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1 квартал 2018</c:v>
                </c:pt>
                <c:pt idx="3">
                  <c:v>1 квартал 2019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580</c:v>
                </c:pt>
                <c:pt idx="1">
                  <c:v>260</c:v>
                </c:pt>
                <c:pt idx="2">
                  <c:v>65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63136"/>
        <c:axId val="47564672"/>
      </c:barChart>
      <c:catAx>
        <c:axId val="47563136"/>
        <c:scaling>
          <c:orientation val="minMax"/>
        </c:scaling>
        <c:delete val="0"/>
        <c:axPos val="b"/>
        <c:majorTickMark val="out"/>
        <c:minorTickMark val="none"/>
        <c:tickLblPos val="nextTo"/>
        <c:crossAx val="47564672"/>
        <c:crosses val="autoZero"/>
        <c:auto val="1"/>
        <c:lblAlgn val="ctr"/>
        <c:lblOffset val="100"/>
        <c:noMultiLvlLbl val="0"/>
      </c:catAx>
      <c:valAx>
        <c:axId val="475646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47563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731481481481481E-2"/>
                  <c:y val="-1.077408171631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61111111111112E-2"/>
                  <c:y val="-4.3096326865278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1548163432639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72222222222222E-3"/>
                  <c:y val="-3.501576557803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9444444444445291E-3"/>
                  <c:y val="-1.3467602145399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203703703703703E-2"/>
                  <c:y val="-2.962872471987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КМП</c:v>
                </c:pt>
                <c:pt idx="1">
                  <c:v>организация работы МО</c:v>
                </c:pt>
                <c:pt idx="2">
                  <c:v>отказ в оказании…</c:v>
                </c:pt>
                <c:pt idx="3">
                  <c:v>взимание денежных…</c:v>
                </c:pt>
                <c:pt idx="4">
                  <c:v>прочие</c:v>
                </c:pt>
                <c:pt idx="5">
                  <c:v>этика и деонтология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0.29299999999999998</c:v>
                </c:pt>
                <c:pt idx="1">
                  <c:v>0.35099999999999998</c:v>
                </c:pt>
                <c:pt idx="2">
                  <c:v>0.216</c:v>
                </c:pt>
                <c:pt idx="3">
                  <c:v>6.3E-2</c:v>
                </c:pt>
                <c:pt idx="4">
                  <c:v>4.4999999999999998E-2</c:v>
                </c:pt>
                <c:pt idx="5">
                  <c:v>3.2000000000000001E-2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7361111111111112E-2"/>
                  <c:y val="-2.962872471987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564814814814818E-2"/>
                  <c:y val="-2.9628936808101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462962962962962E-2"/>
                  <c:y val="-1.61611225744795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407407407407406E-2"/>
                  <c:y val="-3.501576557803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973E-2"/>
                  <c:y val="-2.1548163432639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879629629629629E-2"/>
                  <c:y val="-2.6935204290799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КМП</c:v>
                </c:pt>
                <c:pt idx="1">
                  <c:v>организация работы МО</c:v>
                </c:pt>
                <c:pt idx="2">
                  <c:v>отказ в оказании…</c:v>
                </c:pt>
                <c:pt idx="3">
                  <c:v>взимание денежных…</c:v>
                </c:pt>
                <c:pt idx="4">
                  <c:v>прочие</c:v>
                </c:pt>
                <c:pt idx="5">
                  <c:v>этика и деонтология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0.41299999999999998</c:v>
                </c:pt>
                <c:pt idx="1">
                  <c:v>0.27300000000000002</c:v>
                </c:pt>
                <c:pt idx="2" formatCode="0%">
                  <c:v>0.14599999999999999</c:v>
                </c:pt>
                <c:pt idx="3">
                  <c:v>7.5999999999999998E-2</c:v>
                </c:pt>
                <c:pt idx="4" formatCode="0%">
                  <c:v>7.0000000000000007E-2</c:v>
                </c:pt>
                <c:pt idx="5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861120"/>
        <c:axId val="151862656"/>
        <c:axId val="0"/>
      </c:bar3DChart>
      <c:catAx>
        <c:axId val="151861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51862656"/>
        <c:crosses val="autoZero"/>
        <c:auto val="1"/>
        <c:lblAlgn val="ctr"/>
        <c:lblOffset val="100"/>
        <c:noMultiLvlLbl val="0"/>
      </c:catAx>
      <c:valAx>
        <c:axId val="151862656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151861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4CCF4-9808-4469-B6B6-5B18F64D77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D82B39-3DC1-4EDD-A549-1C1DCE01DF26}">
      <dgm:prSet custT="1"/>
      <dgm:spPr/>
      <dgm:t>
        <a:bodyPr/>
        <a:lstStyle/>
        <a:p>
          <a:pPr rtl="0"/>
          <a:r>
            <a:rPr lang="ru-RU" sz="2400" dirty="0" smtClean="0"/>
            <a:t>Повышение доступности и качества консультативной помощи по вопросам  сферы обязательного медицинского страхования.</a:t>
          </a:r>
          <a:endParaRPr lang="ru-RU" sz="2400" dirty="0"/>
        </a:p>
      </dgm:t>
    </dgm:pt>
    <dgm:pt modelId="{C0F7554B-501A-4998-8E77-0AE5C9FF7760}" type="parTrans" cxnId="{16C9966E-6516-4638-9122-5440E820291F}">
      <dgm:prSet/>
      <dgm:spPr/>
      <dgm:t>
        <a:bodyPr/>
        <a:lstStyle/>
        <a:p>
          <a:endParaRPr lang="ru-RU"/>
        </a:p>
      </dgm:t>
    </dgm:pt>
    <dgm:pt modelId="{AB46BE50-0ADA-46E6-9EB6-88ED334BAA8A}" type="sibTrans" cxnId="{16C9966E-6516-4638-9122-5440E820291F}">
      <dgm:prSet/>
      <dgm:spPr/>
      <dgm:t>
        <a:bodyPr/>
        <a:lstStyle/>
        <a:p>
          <a:endParaRPr lang="ru-RU"/>
        </a:p>
      </dgm:t>
    </dgm:pt>
    <dgm:pt modelId="{27981D89-E43B-497D-8E51-ADD71CC34F69}">
      <dgm:prSet custT="1"/>
      <dgm:spPr/>
      <dgm:t>
        <a:bodyPr/>
        <a:lstStyle/>
        <a:p>
          <a:pPr rtl="0"/>
          <a:r>
            <a:rPr lang="ru-RU" sz="2400" dirty="0" smtClean="0"/>
            <a:t>Контроль  за обработкой поступивших обращений.</a:t>
          </a:r>
          <a:endParaRPr lang="ru-RU" sz="2400" dirty="0"/>
        </a:p>
      </dgm:t>
    </dgm:pt>
    <dgm:pt modelId="{413E7934-8A92-4D00-9B70-D4A46B981374}" type="parTrans" cxnId="{CFD443B1-286A-414D-A3B0-0F4083DDE880}">
      <dgm:prSet/>
      <dgm:spPr/>
      <dgm:t>
        <a:bodyPr/>
        <a:lstStyle/>
        <a:p>
          <a:endParaRPr lang="ru-RU"/>
        </a:p>
      </dgm:t>
    </dgm:pt>
    <dgm:pt modelId="{16E942AD-BD5B-41A5-9722-FA724F685A43}" type="sibTrans" cxnId="{CFD443B1-286A-414D-A3B0-0F4083DDE880}">
      <dgm:prSet/>
      <dgm:spPr/>
      <dgm:t>
        <a:bodyPr/>
        <a:lstStyle/>
        <a:p>
          <a:endParaRPr lang="ru-RU"/>
        </a:p>
      </dgm:t>
    </dgm:pt>
    <dgm:pt modelId="{BDF00D72-25AB-4FB4-84EE-ADE7F4B1335F}">
      <dgm:prSet custT="1"/>
      <dgm:spPr/>
      <dgm:t>
        <a:bodyPr/>
        <a:lstStyle/>
        <a:p>
          <a:r>
            <a:rPr lang="ru-RU" sz="2400" dirty="0" smtClean="0"/>
            <a:t>Хранение и быстрая доступность информации в единой базе. Достоверность  обрабатываемой информации.</a:t>
          </a:r>
          <a:endParaRPr lang="ru-RU" sz="2400" dirty="0"/>
        </a:p>
      </dgm:t>
    </dgm:pt>
    <dgm:pt modelId="{531132D6-2DAC-4179-B198-01EBCC02AB4B}" type="parTrans" cxnId="{5E15F108-B9D2-41FE-8E5B-66263EEE5AA3}">
      <dgm:prSet/>
      <dgm:spPr/>
      <dgm:t>
        <a:bodyPr/>
        <a:lstStyle/>
        <a:p>
          <a:endParaRPr lang="ru-RU"/>
        </a:p>
      </dgm:t>
    </dgm:pt>
    <dgm:pt modelId="{81604BA4-77F6-48E5-8CA1-F6D449DEFDC5}" type="sibTrans" cxnId="{5E15F108-B9D2-41FE-8E5B-66263EEE5AA3}">
      <dgm:prSet/>
      <dgm:spPr/>
      <dgm:t>
        <a:bodyPr/>
        <a:lstStyle/>
        <a:p>
          <a:endParaRPr lang="ru-RU"/>
        </a:p>
      </dgm:t>
    </dgm:pt>
    <dgm:pt modelId="{CC54285F-0352-42CB-8BAF-6D3F9004FE7D}">
      <dgm:prSet custT="1"/>
      <dgm:spPr/>
      <dgm:t>
        <a:bodyPr/>
        <a:lstStyle/>
        <a:p>
          <a:r>
            <a:rPr lang="ru-RU" sz="2400" dirty="0" smtClean="0"/>
            <a:t>Формирование сводной отчетности и </a:t>
          </a:r>
          <a:r>
            <a:rPr lang="ru-RU" sz="2400" smtClean="0"/>
            <a:t>аналитических материалов в </a:t>
          </a:r>
          <a:r>
            <a:rPr lang="ru-RU" sz="2400" dirty="0" smtClean="0"/>
            <a:t>автоматическом  режиме.</a:t>
          </a:r>
          <a:endParaRPr lang="ru-RU" sz="2400" dirty="0"/>
        </a:p>
      </dgm:t>
    </dgm:pt>
    <dgm:pt modelId="{46D3A5D7-489E-4658-B6B1-D4309A8A0B30}" type="parTrans" cxnId="{5AA3A60F-9BB6-4250-83B9-ECADBEE824E1}">
      <dgm:prSet/>
      <dgm:spPr/>
      <dgm:t>
        <a:bodyPr/>
        <a:lstStyle/>
        <a:p>
          <a:endParaRPr lang="ru-RU"/>
        </a:p>
      </dgm:t>
    </dgm:pt>
    <dgm:pt modelId="{5CD5EF51-6523-4190-93A2-3A128938C094}" type="sibTrans" cxnId="{5AA3A60F-9BB6-4250-83B9-ECADBEE824E1}">
      <dgm:prSet/>
      <dgm:spPr/>
      <dgm:t>
        <a:bodyPr/>
        <a:lstStyle/>
        <a:p>
          <a:endParaRPr lang="ru-RU"/>
        </a:p>
      </dgm:t>
    </dgm:pt>
    <dgm:pt modelId="{12BD54E6-412B-4CA0-BA2B-D1E2CB0F1FA4}">
      <dgm:prSet custT="1"/>
      <dgm:spPr/>
      <dgm:t>
        <a:bodyPr/>
        <a:lstStyle/>
        <a:p>
          <a:r>
            <a:rPr lang="ru-RU" sz="2400" dirty="0" smtClean="0"/>
            <a:t>Оперативное решение  вопросов, относящихся к сфере ОМС.   </a:t>
          </a:r>
          <a:endParaRPr lang="ru-RU" sz="2400" dirty="0"/>
        </a:p>
      </dgm:t>
    </dgm:pt>
    <dgm:pt modelId="{92AC6EFA-430E-404B-9EEF-6D3452AD42C0}" type="parTrans" cxnId="{321D359F-1803-4D9A-989E-BED8B9C1956D}">
      <dgm:prSet/>
      <dgm:spPr/>
      <dgm:t>
        <a:bodyPr/>
        <a:lstStyle/>
        <a:p>
          <a:endParaRPr lang="ru-RU"/>
        </a:p>
      </dgm:t>
    </dgm:pt>
    <dgm:pt modelId="{E3E1D5BA-2BDE-48D2-A26B-BC120E1E2790}" type="sibTrans" cxnId="{321D359F-1803-4D9A-989E-BED8B9C1956D}">
      <dgm:prSet/>
      <dgm:spPr/>
      <dgm:t>
        <a:bodyPr/>
        <a:lstStyle/>
        <a:p>
          <a:endParaRPr lang="ru-RU"/>
        </a:p>
      </dgm:t>
    </dgm:pt>
    <dgm:pt modelId="{2664D0F6-C7A4-4E1A-BE7A-F0E76E403694}">
      <dgm:prSet custT="1"/>
      <dgm:spPr/>
      <dgm:t>
        <a:bodyPr/>
        <a:lstStyle/>
        <a:p>
          <a:r>
            <a:rPr lang="ru-RU" sz="2400" dirty="0" smtClean="0"/>
            <a:t>В случае поступления вопросов, не относящихся к сфере ОМС, гражданину дается разъяснение, куда и в каком порядке ему следует обратиться для разрешения интересующего вопроса. Кроме того, реализована возможность автоматической переадресации обращения по компетенции в Территориальный орган Федеральной службы по надзору в сфере здравоохранения  по Хабаровскому краю и Еврейской автономной области</a:t>
          </a:r>
          <a:endParaRPr lang="ru-RU" sz="2400" dirty="0"/>
        </a:p>
      </dgm:t>
    </dgm:pt>
    <dgm:pt modelId="{97AFAEB2-5C87-4CFB-BE81-F952663FEC03}" type="parTrans" cxnId="{F54E4812-C3F0-4412-9194-1B3979B791D3}">
      <dgm:prSet/>
      <dgm:spPr/>
      <dgm:t>
        <a:bodyPr/>
        <a:lstStyle/>
        <a:p>
          <a:endParaRPr lang="ru-RU"/>
        </a:p>
      </dgm:t>
    </dgm:pt>
    <dgm:pt modelId="{E7032030-7133-419B-A023-9B7A4BF9F456}" type="sibTrans" cxnId="{F54E4812-C3F0-4412-9194-1B3979B791D3}">
      <dgm:prSet/>
      <dgm:spPr/>
      <dgm:t>
        <a:bodyPr/>
        <a:lstStyle/>
        <a:p>
          <a:endParaRPr lang="ru-RU"/>
        </a:p>
      </dgm:t>
    </dgm:pt>
    <dgm:pt modelId="{F78D0F6E-54D6-4BDF-8517-83EDECA434E2}" type="pres">
      <dgm:prSet presAssocID="{8DF4CCF4-9808-4469-B6B6-5B18F64D77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ABF5F-F7BE-48AF-9311-947F4A7E7BAB}" type="pres">
      <dgm:prSet presAssocID="{12BD54E6-412B-4CA0-BA2B-D1E2CB0F1FA4}" presName="parentText" presStyleLbl="node1" presStyleIdx="0" presStyleCnt="6" custScaleX="101331" custScaleY="43749" custLinFactY="-2431" custLinFactNeighborX="-1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EE311-F47A-4E86-8C7A-2ED0DF29594F}" type="pres">
      <dgm:prSet presAssocID="{E3E1D5BA-2BDE-48D2-A26B-BC120E1E2790}" presName="spacer" presStyleCnt="0"/>
      <dgm:spPr/>
    </dgm:pt>
    <dgm:pt modelId="{F8884CDE-8CCB-4E90-A8C8-F0F4E5BE1B8B}" type="pres">
      <dgm:prSet presAssocID="{50D82B39-3DC1-4EDD-A549-1C1DCE01DF26}" presName="parentText" presStyleLbl="node1" presStyleIdx="1" presStyleCnt="6" custScaleY="70601" custLinFactNeighborY="-4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BA9F1-8991-4117-B395-AD9425A55A60}" type="pres">
      <dgm:prSet presAssocID="{AB46BE50-0ADA-46E6-9EB6-88ED334BAA8A}" presName="spacer" presStyleCnt="0"/>
      <dgm:spPr/>
    </dgm:pt>
    <dgm:pt modelId="{DA215EE0-F6B8-4A63-9492-5F3D0E6D4291}" type="pres">
      <dgm:prSet presAssocID="{27981D89-E43B-497D-8E51-ADD71CC34F69}" presName="parentText" presStyleLbl="node1" presStyleIdx="2" presStyleCnt="6" custScaleY="48313" custLinFactNeighborY="-13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4EB77-A98B-440C-988A-B8E059504B51}" type="pres">
      <dgm:prSet presAssocID="{16E942AD-BD5B-41A5-9722-FA724F685A43}" presName="spacer" presStyleCnt="0"/>
      <dgm:spPr/>
    </dgm:pt>
    <dgm:pt modelId="{F6F53E7D-72EC-4263-8E1C-E64586A7F7B8}" type="pres">
      <dgm:prSet presAssocID="{BDF00D72-25AB-4FB4-84EE-ADE7F4B1335F}" presName="parentText" presStyleLbl="node1" presStyleIdx="3" presStyleCnt="6" custScaleY="73362" custLinFactNeighborY="-93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49391-CC0C-44BD-AFC0-EF29C3EA667D}" type="pres">
      <dgm:prSet presAssocID="{81604BA4-77F6-48E5-8CA1-F6D449DEFDC5}" presName="spacer" presStyleCnt="0"/>
      <dgm:spPr/>
    </dgm:pt>
    <dgm:pt modelId="{F8457267-6761-43CD-8463-3DC3B67EF2CD}" type="pres">
      <dgm:prSet presAssocID="{CC54285F-0352-42CB-8BAF-6D3F9004FE7D}" presName="parentText" presStyleLbl="node1" presStyleIdx="4" presStyleCnt="6" custScaleY="62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4E31D-F71A-4CAF-BDD7-ABC1BFA2C082}" type="pres">
      <dgm:prSet presAssocID="{5CD5EF51-6523-4190-93A2-3A128938C094}" presName="spacer" presStyleCnt="0"/>
      <dgm:spPr/>
    </dgm:pt>
    <dgm:pt modelId="{B276F750-BB60-4AFD-9C01-4D19088D874A}" type="pres">
      <dgm:prSet presAssocID="{2664D0F6-C7A4-4E1A-BE7A-F0E76E403694}" presName="parentText" presStyleLbl="node1" presStyleIdx="5" presStyleCnt="6" custScaleY="152387" custLinFactY="64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3A60F-9BB6-4250-83B9-ECADBEE824E1}" srcId="{8DF4CCF4-9808-4469-B6B6-5B18F64D77BF}" destId="{CC54285F-0352-42CB-8BAF-6D3F9004FE7D}" srcOrd="4" destOrd="0" parTransId="{46D3A5D7-489E-4658-B6B1-D4309A8A0B30}" sibTransId="{5CD5EF51-6523-4190-93A2-3A128938C094}"/>
    <dgm:cxn modelId="{1B802EBB-C45B-477D-A499-AB144E235827}" type="presOf" srcId="{8DF4CCF4-9808-4469-B6B6-5B18F64D77BF}" destId="{F78D0F6E-54D6-4BDF-8517-83EDECA434E2}" srcOrd="0" destOrd="0" presId="urn:microsoft.com/office/officeart/2005/8/layout/vList2"/>
    <dgm:cxn modelId="{7EF74E5F-AEDD-459D-B876-0BB06E483BA0}" type="presOf" srcId="{2664D0F6-C7A4-4E1A-BE7A-F0E76E403694}" destId="{B276F750-BB60-4AFD-9C01-4D19088D874A}" srcOrd="0" destOrd="0" presId="urn:microsoft.com/office/officeart/2005/8/layout/vList2"/>
    <dgm:cxn modelId="{79686A53-A55D-442C-9FE9-F644B5285C5E}" type="presOf" srcId="{12BD54E6-412B-4CA0-BA2B-D1E2CB0F1FA4}" destId="{712ABF5F-F7BE-48AF-9311-947F4A7E7BAB}" srcOrd="0" destOrd="0" presId="urn:microsoft.com/office/officeart/2005/8/layout/vList2"/>
    <dgm:cxn modelId="{16C9966E-6516-4638-9122-5440E820291F}" srcId="{8DF4CCF4-9808-4469-B6B6-5B18F64D77BF}" destId="{50D82B39-3DC1-4EDD-A549-1C1DCE01DF26}" srcOrd="1" destOrd="0" parTransId="{C0F7554B-501A-4998-8E77-0AE5C9FF7760}" sibTransId="{AB46BE50-0ADA-46E6-9EB6-88ED334BAA8A}"/>
    <dgm:cxn modelId="{CFD443B1-286A-414D-A3B0-0F4083DDE880}" srcId="{8DF4CCF4-9808-4469-B6B6-5B18F64D77BF}" destId="{27981D89-E43B-497D-8E51-ADD71CC34F69}" srcOrd="2" destOrd="0" parTransId="{413E7934-8A92-4D00-9B70-D4A46B981374}" sibTransId="{16E942AD-BD5B-41A5-9722-FA724F685A43}"/>
    <dgm:cxn modelId="{38BEC939-DB40-4F00-A3A5-5AC388FDF5F1}" type="presOf" srcId="{CC54285F-0352-42CB-8BAF-6D3F9004FE7D}" destId="{F8457267-6761-43CD-8463-3DC3B67EF2CD}" srcOrd="0" destOrd="0" presId="urn:microsoft.com/office/officeart/2005/8/layout/vList2"/>
    <dgm:cxn modelId="{FAFE8CF6-0AA5-40E4-ADEA-F928FB320DCD}" type="presOf" srcId="{50D82B39-3DC1-4EDD-A549-1C1DCE01DF26}" destId="{F8884CDE-8CCB-4E90-A8C8-F0F4E5BE1B8B}" srcOrd="0" destOrd="0" presId="urn:microsoft.com/office/officeart/2005/8/layout/vList2"/>
    <dgm:cxn modelId="{BD6ECCF8-CB49-43C5-A511-0C447EEF571F}" type="presOf" srcId="{BDF00D72-25AB-4FB4-84EE-ADE7F4B1335F}" destId="{F6F53E7D-72EC-4263-8E1C-E64586A7F7B8}" srcOrd="0" destOrd="0" presId="urn:microsoft.com/office/officeart/2005/8/layout/vList2"/>
    <dgm:cxn modelId="{3A056944-3582-454F-B402-2C1C8A8D8189}" type="presOf" srcId="{27981D89-E43B-497D-8E51-ADD71CC34F69}" destId="{DA215EE0-F6B8-4A63-9492-5F3D0E6D4291}" srcOrd="0" destOrd="0" presId="urn:microsoft.com/office/officeart/2005/8/layout/vList2"/>
    <dgm:cxn modelId="{5E15F108-B9D2-41FE-8E5B-66263EEE5AA3}" srcId="{8DF4CCF4-9808-4469-B6B6-5B18F64D77BF}" destId="{BDF00D72-25AB-4FB4-84EE-ADE7F4B1335F}" srcOrd="3" destOrd="0" parTransId="{531132D6-2DAC-4179-B198-01EBCC02AB4B}" sibTransId="{81604BA4-77F6-48E5-8CA1-F6D449DEFDC5}"/>
    <dgm:cxn modelId="{321D359F-1803-4D9A-989E-BED8B9C1956D}" srcId="{8DF4CCF4-9808-4469-B6B6-5B18F64D77BF}" destId="{12BD54E6-412B-4CA0-BA2B-D1E2CB0F1FA4}" srcOrd="0" destOrd="0" parTransId="{92AC6EFA-430E-404B-9EEF-6D3452AD42C0}" sibTransId="{E3E1D5BA-2BDE-48D2-A26B-BC120E1E2790}"/>
    <dgm:cxn modelId="{F54E4812-C3F0-4412-9194-1B3979B791D3}" srcId="{8DF4CCF4-9808-4469-B6B6-5B18F64D77BF}" destId="{2664D0F6-C7A4-4E1A-BE7A-F0E76E403694}" srcOrd="5" destOrd="0" parTransId="{97AFAEB2-5C87-4CFB-BE81-F952663FEC03}" sibTransId="{E7032030-7133-419B-A023-9B7A4BF9F456}"/>
    <dgm:cxn modelId="{CFF3FD1D-E687-41CF-AED1-4F1711610409}" type="presParOf" srcId="{F78D0F6E-54D6-4BDF-8517-83EDECA434E2}" destId="{712ABF5F-F7BE-48AF-9311-947F4A7E7BAB}" srcOrd="0" destOrd="0" presId="urn:microsoft.com/office/officeart/2005/8/layout/vList2"/>
    <dgm:cxn modelId="{8384DDA4-876A-4F61-A8B5-0BB73823D922}" type="presParOf" srcId="{F78D0F6E-54D6-4BDF-8517-83EDECA434E2}" destId="{89FEE311-F47A-4E86-8C7A-2ED0DF29594F}" srcOrd="1" destOrd="0" presId="urn:microsoft.com/office/officeart/2005/8/layout/vList2"/>
    <dgm:cxn modelId="{A552E9A4-CA66-4172-95B6-46FB5BA71D13}" type="presParOf" srcId="{F78D0F6E-54D6-4BDF-8517-83EDECA434E2}" destId="{F8884CDE-8CCB-4E90-A8C8-F0F4E5BE1B8B}" srcOrd="2" destOrd="0" presId="urn:microsoft.com/office/officeart/2005/8/layout/vList2"/>
    <dgm:cxn modelId="{87BE976E-0E67-45EE-A0DD-7067ABFD8717}" type="presParOf" srcId="{F78D0F6E-54D6-4BDF-8517-83EDECA434E2}" destId="{EDEBA9F1-8991-4117-B395-AD9425A55A60}" srcOrd="3" destOrd="0" presId="urn:microsoft.com/office/officeart/2005/8/layout/vList2"/>
    <dgm:cxn modelId="{1BE69203-B03D-417B-8CEB-5E6F339C0E69}" type="presParOf" srcId="{F78D0F6E-54D6-4BDF-8517-83EDECA434E2}" destId="{DA215EE0-F6B8-4A63-9492-5F3D0E6D4291}" srcOrd="4" destOrd="0" presId="urn:microsoft.com/office/officeart/2005/8/layout/vList2"/>
    <dgm:cxn modelId="{87665966-BED7-4FB9-86A5-66677C4D5A1F}" type="presParOf" srcId="{F78D0F6E-54D6-4BDF-8517-83EDECA434E2}" destId="{22E4EB77-A98B-440C-988A-B8E059504B51}" srcOrd="5" destOrd="0" presId="urn:microsoft.com/office/officeart/2005/8/layout/vList2"/>
    <dgm:cxn modelId="{D9403364-9A11-46CC-BB1E-C1064DD1F992}" type="presParOf" srcId="{F78D0F6E-54D6-4BDF-8517-83EDECA434E2}" destId="{F6F53E7D-72EC-4263-8E1C-E64586A7F7B8}" srcOrd="6" destOrd="0" presId="urn:microsoft.com/office/officeart/2005/8/layout/vList2"/>
    <dgm:cxn modelId="{0345BE9C-9F7E-4029-B6A3-D2E604117D31}" type="presParOf" srcId="{F78D0F6E-54D6-4BDF-8517-83EDECA434E2}" destId="{50149391-CC0C-44BD-AFC0-EF29C3EA667D}" srcOrd="7" destOrd="0" presId="urn:microsoft.com/office/officeart/2005/8/layout/vList2"/>
    <dgm:cxn modelId="{E807A847-147E-48FC-B919-E23A008BD9EE}" type="presParOf" srcId="{F78D0F6E-54D6-4BDF-8517-83EDECA434E2}" destId="{F8457267-6761-43CD-8463-3DC3B67EF2CD}" srcOrd="8" destOrd="0" presId="urn:microsoft.com/office/officeart/2005/8/layout/vList2"/>
    <dgm:cxn modelId="{C7985D72-B8C8-487B-A65C-A7E99A888AEA}" type="presParOf" srcId="{F78D0F6E-54D6-4BDF-8517-83EDECA434E2}" destId="{4E14E31D-F71A-4CAF-BDD7-ABC1BFA2C082}" srcOrd="9" destOrd="0" presId="urn:microsoft.com/office/officeart/2005/8/layout/vList2"/>
    <dgm:cxn modelId="{14521E01-2E0C-4971-8401-2EA2BEAB2EFC}" type="presParOf" srcId="{F78D0F6E-54D6-4BDF-8517-83EDECA434E2}" destId="{B276F750-BB60-4AFD-9C01-4D19088D874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ABF5F-F7BE-48AF-9311-947F4A7E7BAB}">
      <dsp:nvSpPr>
        <dsp:cNvPr id="0" name=""/>
        <dsp:cNvSpPr/>
      </dsp:nvSpPr>
      <dsp:spPr>
        <a:xfrm>
          <a:off x="0" y="0"/>
          <a:ext cx="11818588" cy="56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Оперативное решение  вопросов, относящихся к сфере ОМС.   </a:t>
          </a:r>
          <a:endParaRPr lang="ru-RU" sz="2400" kern="1200" dirty="0"/>
        </a:p>
      </dsp:txBody>
      <dsp:txXfrm>
        <a:off x="27579" y="27579"/>
        <a:ext cx="11763430" cy="509796"/>
      </dsp:txXfrm>
    </dsp:sp>
    <dsp:sp modelId="{F8884CDE-8CCB-4E90-A8C8-F0F4E5BE1B8B}">
      <dsp:nvSpPr>
        <dsp:cNvPr id="0" name=""/>
        <dsp:cNvSpPr/>
      </dsp:nvSpPr>
      <dsp:spPr>
        <a:xfrm>
          <a:off x="0" y="569151"/>
          <a:ext cx="11818588" cy="911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Повышение доступности и качества консультативной помощи по вопросам  сферы обязательного медицинского страхования.</a:t>
          </a:r>
          <a:endParaRPr lang="ru-RU" sz="2400" kern="1200" dirty="0"/>
        </a:p>
      </dsp:txBody>
      <dsp:txXfrm>
        <a:off x="44506" y="613657"/>
        <a:ext cx="11729576" cy="822696"/>
      </dsp:txXfrm>
    </dsp:sp>
    <dsp:sp modelId="{DA215EE0-F6B8-4A63-9492-5F3D0E6D4291}">
      <dsp:nvSpPr>
        <dsp:cNvPr id="0" name=""/>
        <dsp:cNvSpPr/>
      </dsp:nvSpPr>
      <dsp:spPr>
        <a:xfrm>
          <a:off x="0" y="1482467"/>
          <a:ext cx="11818588" cy="623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Контроль  за обработкой поступивших обращений.</a:t>
          </a:r>
          <a:endParaRPr lang="ru-RU" sz="2400" kern="1200" dirty="0"/>
        </a:p>
      </dsp:txBody>
      <dsp:txXfrm>
        <a:off x="30456" y="1512923"/>
        <a:ext cx="11757676" cy="562979"/>
      </dsp:txXfrm>
    </dsp:sp>
    <dsp:sp modelId="{F6F53E7D-72EC-4263-8E1C-E64586A7F7B8}">
      <dsp:nvSpPr>
        <dsp:cNvPr id="0" name=""/>
        <dsp:cNvSpPr/>
      </dsp:nvSpPr>
      <dsp:spPr>
        <a:xfrm>
          <a:off x="0" y="2106714"/>
          <a:ext cx="11818588" cy="947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Хранение и быстрая доступность информации в единой базе. Достоверность  обрабатываемой информации.</a:t>
          </a:r>
          <a:endParaRPr lang="ru-RU" sz="2400" kern="1200" dirty="0"/>
        </a:p>
      </dsp:txBody>
      <dsp:txXfrm>
        <a:off x="46246" y="2152960"/>
        <a:ext cx="11726096" cy="854870"/>
      </dsp:txXfrm>
    </dsp:sp>
    <dsp:sp modelId="{F8457267-6761-43CD-8463-3DC3B67EF2CD}">
      <dsp:nvSpPr>
        <dsp:cNvPr id="0" name=""/>
        <dsp:cNvSpPr/>
      </dsp:nvSpPr>
      <dsp:spPr>
        <a:xfrm>
          <a:off x="0" y="3057511"/>
          <a:ext cx="11818588" cy="803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Формирование сводной отчетности и </a:t>
          </a:r>
          <a:r>
            <a:rPr lang="ru-RU" sz="2400" kern="1200" smtClean="0"/>
            <a:t>аналитических материалов в </a:t>
          </a:r>
          <a:r>
            <a:rPr lang="ru-RU" sz="2400" kern="1200" dirty="0" smtClean="0"/>
            <a:t>автоматическом  режиме.</a:t>
          </a:r>
          <a:endParaRPr lang="ru-RU" sz="2400" kern="1200" dirty="0"/>
        </a:p>
      </dsp:txBody>
      <dsp:txXfrm>
        <a:off x="39202" y="3096713"/>
        <a:ext cx="11740184" cy="724663"/>
      </dsp:txXfrm>
    </dsp:sp>
    <dsp:sp modelId="{B276F750-BB60-4AFD-9C01-4D19088D874A}">
      <dsp:nvSpPr>
        <dsp:cNvPr id="0" name=""/>
        <dsp:cNvSpPr/>
      </dsp:nvSpPr>
      <dsp:spPr>
        <a:xfrm>
          <a:off x="0" y="3864853"/>
          <a:ext cx="11818588" cy="1967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случае поступления вопросов, не относящихся к сфере ОМС, гражданину дается разъяснение, куда и в каком порядке ему следует обратиться для разрешения интересующего вопроса. Кроме того, реализована возможность автоматической переадресации обращения по компетенции в Территориальный орган Федеральной службы по надзору в сфере здравоохранения  по Хабаровскому краю и Еврейской автономной области</a:t>
          </a:r>
          <a:endParaRPr lang="ru-RU" sz="2400" kern="1200" dirty="0"/>
        </a:p>
      </dsp:txBody>
      <dsp:txXfrm>
        <a:off x="96063" y="3960916"/>
        <a:ext cx="11626462" cy="1775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0.03005</cdr:x>
      <cdr:y>0.19769</cdr:y>
    </cdr:from>
    <cdr:to>
      <cdr:x>0.15768</cdr:x>
      <cdr:y>0.29441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87" y="1159202"/>
          <a:ext cx="1517140" cy="567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39331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0.20149</cdr:x>
      <cdr:y>0.03465</cdr:y>
    </cdr:from>
    <cdr:to>
      <cdr:x>0.32515</cdr:x>
      <cdr:y>0.12663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95188" y="203180"/>
          <a:ext cx="1469985" cy="539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50612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0.49945</cdr:x>
      <cdr:y>0.01266</cdr:y>
    </cdr:from>
    <cdr:to>
      <cdr:x>0.61727</cdr:x>
      <cdr:y>0.1324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37040" y="74207"/>
          <a:ext cx="1400537" cy="70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55874</a:t>
          </a:r>
        </a:p>
        <a:p xmlns:a="http://schemas.openxmlformats.org/drawingml/2006/main"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0.5569</cdr:x>
      <cdr:y>0.553</cdr:y>
    </cdr:from>
    <cdr:to>
      <cdr:x>0.69127</cdr:x>
      <cdr:y>0.65959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619947" y="3242646"/>
          <a:ext cx="1597305" cy="625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11803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0.7088</cdr:x>
      <cdr:y>0.51944</cdr:y>
    </cdr:from>
    <cdr:to>
      <cdr:x>0.84804</cdr:x>
      <cdr:y>0.61221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8425599" y="3045874"/>
          <a:ext cx="1655178" cy="54401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16486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0.17882</cdr:x>
      <cdr:y>0.01523</cdr:y>
    </cdr:from>
    <cdr:to>
      <cdr:x>0.19809</cdr:x>
      <cdr:y>0.06574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2154712" y="83128"/>
          <a:ext cx="232229" cy="275772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0.23182</cdr:x>
      <cdr:y>0.305</cdr:y>
    </cdr:from>
    <cdr:to>
      <cdr:x>0.27036</cdr:x>
      <cdr:y>0.35551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793341" y="1665185"/>
          <a:ext cx="464457" cy="275772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0.31066</cdr:x>
      <cdr:y>0.36349</cdr:y>
    </cdr:from>
    <cdr:to>
      <cdr:x>0.35468</cdr:x>
      <cdr:y>0.44181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3743384" y="1984500"/>
          <a:ext cx="530414" cy="427598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0.48767</cdr:x>
      <cdr:y>0.36083</cdr:y>
    </cdr:from>
    <cdr:to>
      <cdr:x>0.53416</cdr:x>
      <cdr:y>0.46642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V="1">
          <a:off x="5876301" y="1969985"/>
          <a:ext cx="560126" cy="576494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0.55773</cdr:x>
      <cdr:y>0.42509</cdr:y>
    </cdr:from>
    <cdr:to>
      <cdr:x>0.59025</cdr:x>
      <cdr:y>0.51428</cdr:y>
    </cdr:to>
    <cdr:cxnSp macro="">
      <cdr:nvCxnSpPr>
        <cdr:cNvPr id="28" name="Прямая со стрелкой 27"/>
        <cdr:cNvCxnSpPr/>
      </cdr:nvCxnSpPr>
      <cdr:spPr>
        <a:xfrm xmlns:a="http://schemas.openxmlformats.org/drawingml/2006/main" flipV="1">
          <a:off x="6720513" y="2320821"/>
          <a:ext cx="391855" cy="486941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0.36552</cdr:x>
      <cdr:y>0.04905</cdr:y>
    </cdr:from>
    <cdr:to>
      <cdr:x>0.59113</cdr:x>
      <cdr:y>0.18729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4405745" y="261256"/>
          <a:ext cx="2719450" cy="736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0.39444</cdr:x>
      <cdr:y>0.35551</cdr:y>
    </cdr:from>
    <cdr:to>
      <cdr:x>0.44502</cdr:x>
      <cdr:y>0.45654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4752856" y="1940957"/>
          <a:ext cx="609513" cy="551539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0.74495</cdr:x>
      <cdr:y>0.414</cdr:y>
    </cdr:from>
    <cdr:to>
      <cdr:x>0.77747</cdr:x>
      <cdr:y>0.4911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8976427" y="2260271"/>
          <a:ext cx="391885" cy="420914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0.64257</cdr:x>
      <cdr:y>0.40071</cdr:y>
    </cdr:from>
    <cdr:to>
      <cdr:x>0.6787</cdr:x>
      <cdr:y>0.4778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7742712" y="2187700"/>
          <a:ext cx="435429" cy="420915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0.83168</cdr:x>
      <cdr:y>0.43527</cdr:y>
    </cdr:from>
    <cdr:to>
      <cdr:x>0.85818</cdr:x>
      <cdr:y>0.48844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>
          <a:off x="10021455" y="2376386"/>
          <a:ext cx="319314" cy="290287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0.89431</cdr:x>
      <cdr:y>0.43527</cdr:y>
    </cdr:from>
    <cdr:to>
      <cdr:x>0.93647</cdr:x>
      <cdr:y>0.4911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 flipV="1">
          <a:off x="10776198" y="2376386"/>
          <a:ext cx="508001" cy="304799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0.13666</cdr:x>
      <cdr:y>0.04519</cdr:y>
    </cdr:from>
    <cdr:to>
      <cdr:x>0.17159</cdr:x>
      <cdr:y>0.07903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646676" y="246743"/>
          <a:ext cx="420895" cy="184752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0.23182</cdr:x>
      <cdr:y>0.34754</cdr:y>
    </cdr:from>
    <cdr:to>
      <cdr:x>0.27036</cdr:x>
      <cdr:y>0.39805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793354" y="1897404"/>
          <a:ext cx="464395" cy="2757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0.3342</cdr:x>
      <cdr:y>0.37678</cdr:y>
    </cdr:from>
    <cdr:to>
      <cdr:x>0.36311</cdr:x>
      <cdr:y>0.42729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4027055" y="2057071"/>
          <a:ext cx="348343" cy="275772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0.49802</cdr:x>
      <cdr:y>0.43527</cdr:y>
    </cdr:from>
    <cdr:to>
      <cdr:x>0.52693</cdr:x>
      <cdr:y>0.48578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>
          <a:off x="6000998" y="2376385"/>
          <a:ext cx="348346" cy="275776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0.57632</cdr:x>
      <cdr:y>0.44856</cdr:y>
    </cdr:from>
    <cdr:to>
      <cdr:x>0.60591</cdr:x>
      <cdr:y>0.51016</cdr:y>
    </cdr:to>
    <cdr:cxnSp macro="">
      <cdr:nvCxnSpPr>
        <cdr:cNvPr id="28" name="Прямая со стрелкой 27"/>
        <cdr:cNvCxnSpPr/>
      </cdr:nvCxnSpPr>
      <cdr:spPr>
        <a:xfrm xmlns:a="http://schemas.openxmlformats.org/drawingml/2006/main">
          <a:off x="6944427" y="2448957"/>
          <a:ext cx="356576" cy="336318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0.36552</cdr:x>
      <cdr:y>0.04905</cdr:y>
    </cdr:from>
    <cdr:to>
      <cdr:x>0.59113</cdr:x>
      <cdr:y>0.18729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4405745" y="261256"/>
          <a:ext cx="2719450" cy="736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0.40407</cdr:x>
      <cdr:y>0.43527</cdr:y>
    </cdr:from>
    <cdr:to>
      <cdr:x>0.44382</cdr:x>
      <cdr:y>0.4778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4868884" y="2376386"/>
          <a:ext cx="478971" cy="232228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0.73291</cdr:x>
      <cdr:y>0.45654</cdr:y>
    </cdr:from>
    <cdr:to>
      <cdr:x>0.76784</cdr:x>
      <cdr:y>0.54161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8831284" y="2492501"/>
          <a:ext cx="420914" cy="464456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0.63896</cdr:x>
      <cdr:y>0.4459</cdr:y>
    </cdr:from>
    <cdr:to>
      <cdr:x>0.67509</cdr:x>
      <cdr:y>0.52299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7699213" y="2434455"/>
          <a:ext cx="435354" cy="4208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0.83409</cdr:x>
      <cdr:y>0.46983</cdr:y>
    </cdr:from>
    <cdr:to>
      <cdr:x>0.86059</cdr:x>
      <cdr:y>0.523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>
          <a:off x="10050498" y="2565081"/>
          <a:ext cx="319316" cy="290286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0.15657</cdr:x>
      <cdr:y>0.07046</cdr:y>
    </cdr:from>
    <cdr:to>
      <cdr:x>0.21392</cdr:x>
      <cdr:y>0.10833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17964" y="309273"/>
          <a:ext cx="629392" cy="166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0.12406</cdr:x>
      <cdr:y>0.17987</cdr:y>
    </cdr:from>
    <cdr:to>
      <cdr:x>0.17691</cdr:x>
      <cdr:y>0.21875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483735" y="1002503"/>
          <a:ext cx="632074" cy="216697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0.28277</cdr:x>
      <cdr:y>0.31771</cdr:y>
    </cdr:from>
    <cdr:to>
      <cdr:x>0.33616</cdr:x>
      <cdr:y>0.36458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3381887" y="1770762"/>
          <a:ext cx="638532" cy="261229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0.42718</cdr:x>
      <cdr:y>0.06134</cdr:y>
    </cdr:from>
    <cdr:to>
      <cdr:x>0.47087</cdr:x>
      <cdr:y>0.16667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V="1">
          <a:off x="5109029" y="341866"/>
          <a:ext cx="522514" cy="587049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0.59102</cdr:x>
      <cdr:y>0.21875</cdr:y>
    </cdr:from>
    <cdr:to>
      <cdr:x>0.66383</cdr:x>
      <cdr:y>0.25907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V="1">
          <a:off x="7068457" y="1219201"/>
          <a:ext cx="870857" cy="224709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0.74029</cdr:x>
      <cdr:y>0.3125</cdr:y>
    </cdr:from>
    <cdr:to>
      <cdr:x>0.81311</cdr:x>
      <cdr:y>0.35282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8853714" y="1741716"/>
          <a:ext cx="870857" cy="224709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0.10137</cdr:x>
      <cdr:y>0.05423</cdr:y>
    </cdr:from>
    <cdr:to>
      <cdr:x>0.16739</cdr:x>
      <cdr:y>0.10833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2322" y="238021"/>
          <a:ext cx="724395" cy="237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0.17454</cdr:x>
      <cdr:y>0.16873</cdr:y>
    </cdr:from>
    <cdr:to>
      <cdr:x>0.1956</cdr:x>
      <cdr:y>0.29428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072258" y="898772"/>
          <a:ext cx="250039" cy="668772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0.25795</cdr:x>
      <cdr:y>0.25886</cdr:y>
    </cdr:from>
    <cdr:to>
      <cdr:x>0.28729</cdr:x>
      <cdr:y>0.36785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3062500" y="1378865"/>
          <a:ext cx="348345" cy="580562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0.46472</cdr:x>
      <cdr:y>0.16994</cdr:y>
    </cdr:from>
    <cdr:to>
      <cdr:x>0.48411</cdr:x>
      <cdr:y>0.28883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>
          <a:off x="5517474" y="905227"/>
          <a:ext cx="230183" cy="633287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0.60081</cdr:x>
      <cdr:y>0.21263</cdr:y>
    </cdr:from>
    <cdr:to>
      <cdr:x>0.63315</cdr:x>
      <cdr:y>0.31183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>
          <a:off x="7133255" y="1132614"/>
          <a:ext cx="383962" cy="528413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0.69952</cdr:x>
      <cdr:y>0.28136</cdr:y>
    </cdr:from>
    <cdr:to>
      <cdr:x>0.7318</cdr:x>
      <cdr:y>0.37825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>
          <a:off x="8305179" y="1498714"/>
          <a:ext cx="383251" cy="516108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0.36675</cdr:x>
      <cdr:y>0.02997</cdr:y>
    </cdr:from>
    <cdr:to>
      <cdr:x>0.41926</cdr:x>
      <cdr:y>0.08099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354284" y="159656"/>
          <a:ext cx="623429" cy="271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0.38384</cdr:x>
      <cdr:y>0.0921</cdr:y>
    </cdr:from>
    <cdr:to>
      <cdr:x>0.46717</cdr:x>
      <cdr:y>0.30042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4557211" y="490593"/>
          <a:ext cx="989351" cy="1109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0.6176</cdr:x>
      <cdr:y>0.24631</cdr:y>
    </cdr:from>
    <cdr:to>
      <cdr:x>0.70094</cdr:x>
      <cdr:y>0.45463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6776852" y="10811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0.52707</cdr:x>
      <cdr:y>0.30618</cdr:y>
    </cdr:from>
    <cdr:to>
      <cdr:x>0.55134</cdr:x>
      <cdr:y>0.40599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>
          <a:off x="6257702" y="1630941"/>
          <a:ext cx="288240" cy="531687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0.34841</cdr:x>
      <cdr:y>0.02181</cdr:y>
    </cdr:from>
    <cdr:to>
      <cdr:x>0.37775</cdr:x>
      <cdr:y>0.1308</cdr:y>
    </cdr:to>
    <cdr:cxnSp macro="">
      <cdr:nvCxnSpPr>
        <cdr:cNvPr id="24" name="Прямая со стрелкой 23"/>
        <cdr:cNvCxnSpPr/>
      </cdr:nvCxnSpPr>
      <cdr:spPr>
        <a:xfrm xmlns:a="http://schemas.openxmlformats.org/drawingml/2006/main">
          <a:off x="4136561" y="116153"/>
          <a:ext cx="348344" cy="580561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0.15657</cdr:x>
      <cdr:y>0.07046</cdr:y>
    </cdr:from>
    <cdr:to>
      <cdr:x>0.21392</cdr:x>
      <cdr:y>0.10833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17964" y="309273"/>
          <a:ext cx="629392" cy="166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0.16196</cdr:x>
      <cdr:y>0.3724</cdr:y>
    </cdr:from>
    <cdr:to>
      <cdr:x>0.21481</cdr:x>
      <cdr:y>0.41128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936963" y="2075543"/>
          <a:ext cx="632074" cy="216697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0.34587</cdr:x>
      <cdr:y>0.29167</cdr:y>
    </cdr:from>
    <cdr:to>
      <cdr:x>0.42718</cdr:x>
      <cdr:y>0.34896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V="1">
          <a:off x="4136572" y="1625600"/>
          <a:ext cx="972456" cy="319314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0.50364</cdr:x>
      <cdr:y>0.28116</cdr:y>
    </cdr:from>
    <cdr:to>
      <cdr:x>0.60073</cdr:x>
      <cdr:y>0.40885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V="1">
          <a:off x="6023428" y="1567022"/>
          <a:ext cx="1161143" cy="711721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0.68568</cdr:x>
      <cdr:y>0.08333</cdr:y>
    </cdr:from>
    <cdr:to>
      <cdr:x>0.72937</cdr:x>
      <cdr:y>0.20573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8200571" y="464459"/>
          <a:ext cx="522515" cy="682170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0.50485</cdr:x>
      <cdr:y>0.28116</cdr:y>
    </cdr:from>
    <cdr:to>
      <cdr:x>0.60194</cdr:x>
      <cdr:y>0.40885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6037883" y="1567022"/>
          <a:ext cx="1161143" cy="711721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0.10137</cdr:x>
      <cdr:y>0.05423</cdr:y>
    </cdr:from>
    <cdr:to>
      <cdr:x>0.16739</cdr:x>
      <cdr:y>0.10833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2322" y="238021"/>
          <a:ext cx="724395" cy="237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0.17454</cdr:x>
      <cdr:y>0.07881</cdr:y>
    </cdr:from>
    <cdr:to>
      <cdr:x>0.1956</cdr:x>
      <cdr:y>0.20436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072229" y="419777"/>
          <a:ext cx="250038" cy="668772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0.2555</cdr:x>
      <cdr:y>0.08447</cdr:y>
    </cdr:from>
    <cdr:to>
      <cdr:x>0.28484</cdr:x>
      <cdr:y>0.19346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3033502" y="449957"/>
          <a:ext cx="348344" cy="580562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0.38181</cdr:x>
      <cdr:y>0.27309</cdr:y>
    </cdr:from>
    <cdr:to>
      <cdr:x>0.41198</cdr:x>
      <cdr:y>0.37875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4533138" y="1454655"/>
          <a:ext cx="358199" cy="562824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0.46472</cdr:x>
      <cdr:y>0.16994</cdr:y>
    </cdr:from>
    <cdr:to>
      <cdr:x>0.48411</cdr:x>
      <cdr:y>0.28883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>
          <a:off x="5517474" y="905227"/>
          <a:ext cx="230183" cy="633287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0.56047</cdr:x>
      <cdr:y>0.11726</cdr:y>
    </cdr:from>
    <cdr:to>
      <cdr:x>0.59281</cdr:x>
      <cdr:y>0.21646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>
          <a:off x="6654283" y="624621"/>
          <a:ext cx="383963" cy="528412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0.67507</cdr:x>
      <cdr:y>0.16964</cdr:y>
    </cdr:from>
    <cdr:to>
      <cdr:x>0.70735</cdr:x>
      <cdr:y>0.26653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>
          <a:off x="8014893" y="903614"/>
          <a:ext cx="383250" cy="516108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0.16751</cdr:x>
      <cdr:y>0</cdr:y>
    </cdr:from>
    <cdr:to>
      <cdr:x>0.23136</cdr:x>
      <cdr:y>0.04379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988851" y="-1349829"/>
          <a:ext cx="758071" cy="233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r>
            <a:rPr lang="ru-RU" dirty="0" smtClean="0"/>
            <a:t>11</a:t>
          </a:r>
          <a:r>
            <a:rPr lang="ru-RU" sz="1100" dirty="0" smtClean="0"/>
            <a:t> раз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0.23223</cdr:x>
      <cdr:y>0.14679</cdr:y>
    </cdr:from>
    <cdr:to>
      <cdr:x>0.30474</cdr:x>
      <cdr:y>0.20631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2757163" y="781933"/>
          <a:ext cx="860889" cy="317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r>
            <a:rPr lang="ru-RU" dirty="0"/>
            <a:t>3</a:t>
          </a:r>
          <a:r>
            <a:rPr lang="ru-RU" sz="1100" dirty="0" smtClean="0"/>
            <a:t> раза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0.36675</cdr:x>
      <cdr:y>0.02997</cdr:y>
    </cdr:from>
    <cdr:to>
      <cdr:x>0.41926</cdr:x>
      <cdr:y>0.08099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354284" y="159656"/>
          <a:ext cx="623429" cy="271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0.38384</cdr:x>
      <cdr:y>0.0921</cdr:y>
    </cdr:from>
    <cdr:to>
      <cdr:x>0.46717</cdr:x>
      <cdr:y>0.30042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4557211" y="490593"/>
          <a:ext cx="989351" cy="1109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0.35575</cdr:x>
      <cdr:y>0.03815</cdr:y>
    </cdr:from>
    <cdr:to>
      <cdr:x>0.40606</cdr:x>
      <cdr:y>0.09537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4223657" y="203202"/>
          <a:ext cx="59742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1,2 раз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0.44988</cdr:x>
      <cdr:y>0.09431</cdr:y>
    </cdr:from>
    <cdr:to>
      <cdr:x>0.49691</cdr:x>
      <cdr:y>0.13624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5341314" y="502380"/>
          <a:ext cx="558373" cy="22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1,4 раза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0.59058</cdr:x>
      <cdr:y>0.09092</cdr:y>
    </cdr:from>
    <cdr:to>
      <cdr:x>0.64361</cdr:x>
      <cdr:y>0.15393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7011798" y="484319"/>
          <a:ext cx="629609" cy="335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1,1</a:t>
          </a:r>
          <a:r>
            <a:rPr lang="ru-RU" sz="1100" dirty="0" smtClean="0"/>
            <a:t> раза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0.6176</cdr:x>
      <cdr:y>0.24631</cdr:y>
    </cdr:from>
    <cdr:to>
      <cdr:x>0.70094</cdr:x>
      <cdr:y>0.45463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6776852" y="10811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0.67726</cdr:x>
      <cdr:y>0.06167</cdr:y>
    </cdr:from>
    <cdr:to>
      <cdr:x>0.74084</cdr:x>
      <cdr:y>0.10354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8040924" y="328512"/>
          <a:ext cx="754865" cy="223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1,1 раза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0.52707</cdr:x>
      <cdr:y>0.30618</cdr:y>
    </cdr:from>
    <cdr:to>
      <cdr:x>0.55134</cdr:x>
      <cdr:y>0.40599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>
          <a:off x="6257702" y="1630941"/>
          <a:ext cx="288240" cy="531687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0.75086</cdr:x>
      <cdr:y>0.21051</cdr:y>
    </cdr:from>
    <cdr:to>
      <cdr:x>0.78314</cdr:x>
      <cdr:y>0.3074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>
          <a:off x="8914778" y="1121329"/>
          <a:ext cx="383250" cy="516108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0.31907</cdr:x>
      <cdr:y>0.29701</cdr:y>
    </cdr:from>
    <cdr:to>
      <cdr:x>0.34841</cdr:x>
      <cdr:y>0.406</cdr:y>
    </cdr:to>
    <cdr:cxnSp macro="">
      <cdr:nvCxnSpPr>
        <cdr:cNvPr id="24" name="Прямая со стрелкой 23"/>
        <cdr:cNvCxnSpPr/>
      </cdr:nvCxnSpPr>
      <cdr:spPr>
        <a:xfrm xmlns:a="http://schemas.openxmlformats.org/drawingml/2006/main">
          <a:off x="3788245" y="1582072"/>
          <a:ext cx="348344" cy="580562"/>
        </a:xfrm>
        <a:prstGeom xmlns:a="http://schemas.openxmlformats.org/drawingml/2006/main" prst="straightConnector1">
          <a:avLst/>
        </a:prstGeom>
        <a:ln xmlns:a="http://schemas.openxmlformats.org/drawingml/2006/main" w="317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052732"/>
            <a:ext cx="10972799" cy="43888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/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  <a:effectLst/>
              </a:rPr>
              <a:t>О результатах работы страховых представителей с обращениями застрахованных лиц по данным единого электронного журнала обращений в Контакт-центр в сфере обязательного медицинского страхования на территории Хабаровского края за 2018 и 1 квартал </a:t>
            </a:r>
            <a:r>
              <a:rPr lang="ru-RU" sz="4000" dirty="0" smtClean="0">
                <a:solidFill>
                  <a:srgbClr val="002060"/>
                </a:solidFill>
                <a:effectLst/>
              </a:rPr>
              <a:t>2019 </a:t>
            </a:r>
            <a:r>
              <a:rPr lang="ru-RU" sz="4000" dirty="0" smtClean="0">
                <a:solidFill>
                  <a:srgbClr val="002060"/>
                </a:solidFill>
                <a:effectLst/>
              </a:rPr>
              <a:t>в сравнении с аналогичным периодом прошлого года</a:t>
            </a:r>
            <a:endParaRPr lang="ru-RU" sz="4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Picture 2" descr="C:\Users\Kudrik\Desktop\logo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315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ХКФОМС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Защита прав застрахованных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2012" y="6284443"/>
            <a:ext cx="206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Хабаровск 2019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5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8" y="109002"/>
            <a:ext cx="11488058" cy="4860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Структура поступивших жалоб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070391"/>
              </p:ext>
            </p:extLst>
          </p:nvPr>
        </p:nvGraphicFramePr>
        <p:xfrm>
          <a:off x="203200" y="1103086"/>
          <a:ext cx="11800114" cy="557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2914" y="2732706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41,5%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68285" y="1586078"/>
            <a:ext cx="79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58,5%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66455" y="1448976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70%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06684" y="3829318"/>
            <a:ext cx="60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30%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99943" y="5200136"/>
            <a:ext cx="61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294913" y="4646138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96%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120336" y="5589240"/>
            <a:ext cx="54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74228" y="4830804"/>
            <a:ext cx="61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64%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70857" y="672017"/>
            <a:ext cx="219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Общее количество жалоб-</a:t>
            </a:r>
            <a:r>
              <a:rPr lang="ru-RU" b="1" dirty="0" smtClean="0"/>
              <a:t>991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97943" y="672017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Общее количество жалоб-</a:t>
            </a:r>
            <a:r>
              <a:rPr lang="ru-RU" b="1" dirty="0" smtClean="0"/>
              <a:t>869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33142" y="4013984"/>
            <a:ext cx="216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Общее количество жалоб-</a:t>
            </a:r>
            <a:r>
              <a:rPr lang="ru-RU" b="1" dirty="0" smtClean="0"/>
              <a:t>181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195050" y="4013984"/>
            <a:ext cx="219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Общее количество жалоб-</a:t>
            </a:r>
            <a:r>
              <a:rPr lang="ru-RU" b="1" dirty="0" smtClean="0"/>
              <a:t>154</a:t>
            </a:r>
            <a:endParaRPr lang="ru-RU" b="1" dirty="0"/>
          </a:p>
        </p:txBody>
      </p:sp>
      <p:pic>
        <p:nvPicPr>
          <p:cNvPr id="19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170" y="152546"/>
            <a:ext cx="10813143" cy="15311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Создание системы защиты прав застрахованных лиц</a:t>
            </a:r>
            <a:br>
              <a:rPr lang="ru-RU" sz="3600" b="1" dirty="0" smtClean="0"/>
            </a:br>
            <a:r>
              <a:rPr lang="ru-RU" sz="2800" i="1" dirty="0" smtClean="0">
                <a:solidFill>
                  <a:srgbClr val="002060"/>
                </a:solidFill>
              </a:rPr>
              <a:t>Доля обоснованных жалоб (от общего количества поступивших жалоб), урегулированных в досудебном порядке страховыми медицинскими организациями</a:t>
            </a:r>
            <a:endParaRPr lang="ru-RU" sz="2800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662878"/>
              </p:ext>
            </p:extLst>
          </p:nvPr>
        </p:nvGraphicFramePr>
        <p:xfrm>
          <a:off x="261256" y="1828800"/>
          <a:ext cx="11930744" cy="3161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654"/>
                <a:gridCol w="2672894"/>
                <a:gridCol w="3882226"/>
                <a:gridCol w="3250970"/>
              </a:tblGrid>
              <a:tr h="1241381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Утверждено в рамках Национального проекта</a:t>
                      </a:r>
                      <a:r>
                        <a:rPr lang="ru-RU" baseline="0" dirty="0" smtClean="0"/>
                        <a:t> на 2019 год,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количество жалоб, урегулированных</a:t>
                      </a:r>
                      <a:r>
                        <a:rPr lang="ru-RU" baseline="0" dirty="0" smtClean="0"/>
                        <a:t> в досудебном порядке, в 2018 году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Доля обоснованных</a:t>
                      </a:r>
                      <a:r>
                        <a:rPr lang="ru-RU" baseline="0" dirty="0" smtClean="0"/>
                        <a:t> жалоб (от общего количества поступивших жалоб) за 2018 год, %</a:t>
                      </a:r>
                      <a:endParaRPr lang="ru-RU" dirty="0"/>
                    </a:p>
                  </a:txBody>
                  <a:tcPr/>
                </a:tc>
              </a:tr>
              <a:tr h="819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Российская Федерация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31689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765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C:\Users\Kudrik\Desktop\logo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9594" y="5706319"/>
            <a:ext cx="10752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1 квартале 2019 года в Хабаровском крае  доля обоснованных жалоб  (от общего количества обоснованных жалоб) урегулированных в досудебном порядке   составила 53%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3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51429" y="90937"/>
            <a:ext cx="10638970" cy="189751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Структура  обоснованных  жалоб </a:t>
            </a:r>
            <a:br>
              <a:rPr lang="ru-RU" sz="3600" b="1" dirty="0" smtClean="0"/>
            </a:br>
            <a:r>
              <a:rPr lang="ru-RU" sz="3600" b="1" dirty="0" smtClean="0"/>
              <a:t>Зарегистрировано обоснованных жалоб: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200" b="1" dirty="0" smtClean="0"/>
              <a:t>в</a:t>
            </a:r>
            <a:r>
              <a:rPr lang="en-US" sz="3200" b="1" dirty="0" smtClean="0"/>
              <a:t> </a:t>
            </a:r>
            <a:r>
              <a:rPr lang="ru-RU" sz="3200" b="1" dirty="0" smtClean="0"/>
              <a:t>2017 г. 542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в 2018 г. 501</a:t>
            </a:r>
            <a:endParaRPr lang="ru-RU" sz="32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806950"/>
              </p:ext>
            </p:extLst>
          </p:nvPr>
        </p:nvGraphicFramePr>
        <p:xfrm>
          <a:off x="609600" y="1935163"/>
          <a:ext cx="10972800" cy="471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2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429" y="90937"/>
            <a:ext cx="10638970" cy="189751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Структура  обоснованных  жалоб </a:t>
            </a:r>
            <a:br>
              <a:rPr lang="ru-RU" sz="3600" b="1" dirty="0" smtClean="0"/>
            </a:br>
            <a:r>
              <a:rPr lang="ru-RU" sz="3600" b="1" dirty="0" smtClean="0"/>
              <a:t>Зарегистрировано обоснованных жалоб: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200" b="1" dirty="0" smtClean="0"/>
              <a:t>в</a:t>
            </a:r>
            <a:r>
              <a:rPr lang="en-US" sz="3200" b="1" dirty="0" smtClean="0"/>
              <a:t> I</a:t>
            </a:r>
            <a:r>
              <a:rPr lang="ru-RU" sz="3200" b="1" dirty="0" smtClean="0"/>
              <a:t> квартале 2018 г. 96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в </a:t>
            </a:r>
            <a:r>
              <a:rPr lang="en-US" sz="3200" b="1" dirty="0" smtClean="0"/>
              <a:t>I</a:t>
            </a:r>
            <a:r>
              <a:rPr lang="ru-RU" sz="3200" b="1" dirty="0" smtClean="0"/>
              <a:t> квартале</a:t>
            </a:r>
            <a:r>
              <a:rPr lang="en-US" sz="3200" b="1" dirty="0" smtClean="0"/>
              <a:t> </a:t>
            </a:r>
            <a:r>
              <a:rPr lang="ru-RU" sz="3200" b="1" dirty="0" smtClean="0"/>
              <a:t>2019 г. 83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020968"/>
              </p:ext>
            </p:extLst>
          </p:nvPr>
        </p:nvGraphicFramePr>
        <p:xfrm>
          <a:off x="130629" y="1935163"/>
          <a:ext cx="11916227" cy="471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90657"/>
              </p:ext>
            </p:extLst>
          </p:nvPr>
        </p:nvGraphicFramePr>
        <p:xfrm>
          <a:off x="159657" y="217714"/>
          <a:ext cx="11858172" cy="640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181574"/>
            <a:ext cx="11393714" cy="9360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Рост показателя обоснованных жалоб в разрезе муниципальных районов на 1000 застрахованных 2017, 2018 гг.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948554"/>
              </p:ext>
            </p:extLst>
          </p:nvPr>
        </p:nvGraphicFramePr>
        <p:xfrm>
          <a:off x="101600" y="1175657"/>
          <a:ext cx="11959771" cy="557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78286" y="1394413"/>
            <a:ext cx="754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</a:t>
            </a:r>
            <a:endParaRPr lang="ru-RU" sz="1000" dirty="0"/>
          </a:p>
        </p:txBody>
      </p:sp>
      <p:pic>
        <p:nvPicPr>
          <p:cNvPr id="10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0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43" y="152545"/>
            <a:ext cx="11901714" cy="9650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</a:t>
            </a:r>
            <a:r>
              <a:rPr lang="ru-RU" sz="2800" b="1" dirty="0" smtClean="0"/>
              <a:t>нижение показателя обоснованных жалоб в разрезе муниципальных районов на 1000 застрахованных 2017, 2018 гг.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230257"/>
              </p:ext>
            </p:extLst>
          </p:nvPr>
        </p:nvGraphicFramePr>
        <p:xfrm>
          <a:off x="130629" y="1349829"/>
          <a:ext cx="11872685" cy="5326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317281"/>
              </p:ext>
            </p:extLst>
          </p:nvPr>
        </p:nvGraphicFramePr>
        <p:xfrm>
          <a:off x="159657" y="217714"/>
          <a:ext cx="11858172" cy="640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1574"/>
            <a:ext cx="11393714" cy="9360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Рост показателя обоснованных жалоб в разрезе муниципальных районов на 1000 застрахованных 1 квартал 2018, 2019 гг.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451777"/>
              </p:ext>
            </p:extLst>
          </p:nvPr>
        </p:nvGraphicFramePr>
        <p:xfrm>
          <a:off x="101600" y="1175657"/>
          <a:ext cx="11959771" cy="557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5143" y="152545"/>
            <a:ext cx="11901714" cy="9650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</a:t>
            </a:r>
            <a:r>
              <a:rPr lang="ru-RU" sz="2800" b="1" dirty="0" smtClean="0"/>
              <a:t>нижение показателя обоснованных жалоб в разрезе муниципальных районов на 1000 застрахованных 1 квартал 2018, 2019 гг.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889256"/>
              </p:ext>
            </p:extLst>
          </p:nvPr>
        </p:nvGraphicFramePr>
        <p:xfrm>
          <a:off x="130629" y="1349829"/>
          <a:ext cx="11872685" cy="5326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0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udrik\Desktop\logo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16001" y="130175"/>
            <a:ext cx="10624456" cy="8422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Переадресация звонков операторами ХКФОМС</a:t>
            </a:r>
            <a:endParaRPr lang="ru-RU" sz="2800" b="1" dirty="0"/>
          </a:p>
        </p:txBody>
      </p:sp>
      <p:pic>
        <p:nvPicPr>
          <p:cNvPr id="1026" name="Picture 2" descr="E:\Old good memories\ОРАОРА\Avito\2a84d5751bc10ef09076514daec0f3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6" y="2596468"/>
            <a:ext cx="2268538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942" y="5073558"/>
            <a:ext cx="2627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Оператор ХКФОМС</a:t>
            </a:r>
            <a:endParaRPr lang="ru-RU" sz="2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0" name="Прямая соединительная линия 9"/>
          <p:cNvCxnSpPr>
            <a:stCxn id="1034" idx="3"/>
            <a:endCxn id="34" idx="1"/>
          </p:cNvCxnSpPr>
          <p:nvPr/>
        </p:nvCxnSpPr>
        <p:spPr>
          <a:xfrm>
            <a:off x="4309267" y="3932118"/>
            <a:ext cx="930390" cy="137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829636" y="1625603"/>
            <a:ext cx="2269331" cy="0"/>
          </a:xfrm>
          <a:prstGeom prst="line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34" idx="3"/>
          </p:cNvCxnSpPr>
          <p:nvPr/>
        </p:nvCxnSpPr>
        <p:spPr>
          <a:xfrm flipV="1">
            <a:off x="6110514" y="3932119"/>
            <a:ext cx="1988455" cy="1373"/>
          </a:xfrm>
          <a:prstGeom prst="line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10514" y="6210431"/>
            <a:ext cx="2163618" cy="0"/>
          </a:xfrm>
          <a:prstGeom prst="line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10514" y="5073558"/>
            <a:ext cx="1988454" cy="0"/>
          </a:xfrm>
          <a:prstGeom prst="line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10514" y="2762270"/>
            <a:ext cx="1988457" cy="0"/>
          </a:xfrm>
          <a:prstGeom prst="line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:\Old good memories\ОРАОРА\Avito\_3335648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32" y="2279015"/>
            <a:ext cx="2063955" cy="6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Old good memories\ОРАОРА\Avito\img-20180517161935-9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357" y="3251640"/>
            <a:ext cx="2033730" cy="10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Old good memories\ОРАОРА\Avito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357" y="4397762"/>
            <a:ext cx="1841357" cy="9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Old good memories\ОРАОРА\Avito\rosn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267" y="5817058"/>
            <a:ext cx="1894271" cy="7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Old good memories\ОРАОРА\Avito\logo-rz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357" y="1052157"/>
            <a:ext cx="2033730" cy="11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Old good memories\ОРАОРА\Avito\phone_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9" y="3364984"/>
            <a:ext cx="1134268" cy="11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641447" y="2729947"/>
            <a:ext cx="220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Входящий звонок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stCxn id="1034" idx="0"/>
            <a:endCxn id="26" idx="2"/>
          </p:cNvCxnSpPr>
          <p:nvPr/>
        </p:nvCxnSpPr>
        <p:spPr>
          <a:xfrm flipV="1">
            <a:off x="3742133" y="3099279"/>
            <a:ext cx="0" cy="26570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>
            <a:spLocks/>
          </p:cNvSpPr>
          <p:nvPr/>
        </p:nvSpPr>
        <p:spPr>
          <a:xfrm>
            <a:off x="5239657" y="1625602"/>
            <a:ext cx="870857" cy="46157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ПЕРЕАДРЕСАЦИЯ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2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43428" y="116114"/>
            <a:ext cx="10740571" cy="827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Наибольшее количество обоснованных жалоб за 2018 г. зарегистрировано следующих медицинских организациях</a:t>
            </a:r>
            <a:endParaRPr lang="ru-RU" sz="3200" b="1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751102"/>
              </p:ext>
            </p:extLst>
          </p:nvPr>
        </p:nvGraphicFramePr>
        <p:xfrm>
          <a:off x="116114" y="1117600"/>
          <a:ext cx="11974286" cy="5617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51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428" y="116114"/>
            <a:ext cx="10740571" cy="827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Наибольшее количество обоснованных жалоб в 1 квартале 2019 г. зарегистрировано следующих медицинских организациях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804027"/>
              </p:ext>
            </p:extLst>
          </p:nvPr>
        </p:nvGraphicFramePr>
        <p:xfrm>
          <a:off x="116114" y="1117600"/>
          <a:ext cx="11974286" cy="5617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4624"/>
            <a:ext cx="10842172" cy="89535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Результат перехода на работу Единого </a:t>
            </a:r>
            <a:r>
              <a:rPr lang="ru-RU" sz="3200" b="1" dirty="0" err="1" smtClean="0"/>
              <a:t>контакт-центра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37062"/>
              </p:ext>
            </p:extLst>
          </p:nvPr>
        </p:nvGraphicFramePr>
        <p:xfrm>
          <a:off x="191344" y="939974"/>
          <a:ext cx="11818589" cy="5832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Kudrik\Desktop\logo2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:\10_Расчетно-Аналитический Центр\Костина\Rodzaje-ubezpieczen-spolecznych-dla-obcokrajowc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109176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336" y="3501008"/>
            <a:ext cx="11946576" cy="324505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Совершенствование работы с обращениями застрахованных лиц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  позволит добиться достижения максимально возможной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  степени удовлетворенности потребностей застрахованных лиц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/>
            <a:r>
              <a:rPr lang="ru-RU" sz="2800" b="1" dirty="0" smtClean="0"/>
              <a:t>Повышение качества оказываемой медицинской помощи через организацию работы страховых представителей - повышение уровня доверия к сфере ОМС</a:t>
            </a:r>
            <a:endParaRPr lang="ru-RU" sz="4000" b="1" dirty="0" smtClean="0"/>
          </a:p>
        </p:txBody>
      </p:sp>
      <p:pic>
        <p:nvPicPr>
          <p:cNvPr id="4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5647" y="1"/>
            <a:ext cx="3562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ХКФОМС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Защита прав застрахованных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305315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80655"/>
            <a:ext cx="10972800" cy="5243945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pic>
        <p:nvPicPr>
          <p:cNvPr id="4" name="Picture 2" descr="C:\Users\Kudrik\Desktop\logo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5647" y="1"/>
            <a:ext cx="3562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ХКФОМС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Защита прав застрахованных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040" y="476672"/>
            <a:ext cx="5574805" cy="6037943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Обращения застрахованных лиц поступают в Хабаровский краевой фонд ОМС и страховые медицинские организации: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по телефону «горячей линии»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в письменном виде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при личном обращении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застрахованных к страховым 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представителям во время их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работы в медицинских 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организациях</a:t>
            </a:r>
            <a:endParaRPr lang="ru-RU" sz="2800" dirty="0"/>
          </a:p>
        </p:txBody>
      </p:sp>
      <p:pic>
        <p:nvPicPr>
          <p:cNvPr id="1026" name="Picture 2" descr="V:\04_Отдел Контроля Качества Медицинской Помощи Застрахованных\Фото Контакт-центр 30.05.2018\вбрали\_MG_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0" y="895350"/>
            <a:ext cx="5646779" cy="56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75" y="101601"/>
            <a:ext cx="3567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ХКФОМС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Защита прав застрахованных</a:t>
            </a:r>
          </a:p>
        </p:txBody>
      </p:sp>
    </p:spTree>
    <p:extLst>
      <p:ext uri="{BB962C8B-B14F-4D97-AF65-F5344CB8AC3E}">
        <p14:creationId xmlns:p14="http://schemas.microsoft.com/office/powerpoint/2010/main" val="28180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1262"/>
            <a:ext cx="10972800" cy="87877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Единый электронный журнал</a:t>
            </a:r>
            <a:endParaRPr lang="ru-RU" sz="4000" b="1" dirty="0"/>
          </a:p>
        </p:txBody>
      </p:sp>
      <p:pic>
        <p:nvPicPr>
          <p:cNvPr id="5" name="Picture 2" descr="C:\Users\Kudrik\Desktop\logo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6270" y="1"/>
            <a:ext cx="8407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ХКФОМС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Защита прав застрахованных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Объект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506" y="1330036"/>
            <a:ext cx="11720945" cy="5308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343" y="116114"/>
            <a:ext cx="10159998" cy="64781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Динамика обращений в Контакт-центр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225921"/>
              </p:ext>
            </p:extLst>
          </p:nvPr>
        </p:nvGraphicFramePr>
        <p:xfrm>
          <a:off x="35496" y="889517"/>
          <a:ext cx="11887199" cy="586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8374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81576"/>
            <a:ext cx="11378663" cy="44781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Источник поступления обращений в Контакт-центр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665654"/>
              </p:ext>
            </p:extLst>
          </p:nvPr>
        </p:nvGraphicFramePr>
        <p:xfrm>
          <a:off x="130630" y="1509800"/>
          <a:ext cx="7126514" cy="514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00240594"/>
              </p:ext>
            </p:extLst>
          </p:nvPr>
        </p:nvGraphicFramePr>
        <p:xfrm>
          <a:off x="7329714" y="1509801"/>
          <a:ext cx="4747492" cy="509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7407" y="648026"/>
            <a:ext cx="434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50612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6080" y="678803"/>
            <a:ext cx="3895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55874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Kudrik\Desktop\logo2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14375" y="181576"/>
            <a:ext cx="11378663" cy="44781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Источник поступления обращений в Контакт-центр</a:t>
            </a:r>
            <a:endParaRPr lang="ru-RU" sz="4000" b="1" dirty="0"/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710325"/>
              </p:ext>
            </p:extLst>
          </p:nvPr>
        </p:nvGraphicFramePr>
        <p:xfrm>
          <a:off x="130630" y="1509800"/>
          <a:ext cx="7126514" cy="514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39008554"/>
              </p:ext>
            </p:extLst>
          </p:nvPr>
        </p:nvGraphicFramePr>
        <p:xfrm>
          <a:off x="7329714" y="1509801"/>
          <a:ext cx="4747492" cy="509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4375" y="648026"/>
            <a:ext cx="3973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11803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квартале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6081" y="615629"/>
            <a:ext cx="4040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16486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квартале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Kudrik\Desktop\logo2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8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" y="44624"/>
            <a:ext cx="11758496" cy="1404166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/>
              <a:t>Структура обращений с консультативной целью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2700" dirty="0" smtClean="0"/>
              <a:t>Зарегистрировано обращений: 2017 г. </a:t>
            </a:r>
            <a:r>
              <a:rPr lang="ru-RU" sz="2700" b="1" dirty="0" smtClean="0"/>
              <a:t>49493</a:t>
            </a: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          2018 г. </a:t>
            </a:r>
            <a:r>
              <a:rPr lang="ru-RU" sz="2700" b="1" dirty="0" smtClean="0"/>
              <a:t>54962</a:t>
            </a:r>
            <a:endParaRPr lang="ru-RU" sz="27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635400"/>
              </p:ext>
            </p:extLst>
          </p:nvPr>
        </p:nvGraphicFramePr>
        <p:xfrm>
          <a:off x="95002" y="1353786"/>
          <a:ext cx="12049669" cy="545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87" y="44624"/>
            <a:ext cx="11758496" cy="1404166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/>
              <a:t>Структура обращений с консультативной целью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2700" dirty="0" smtClean="0"/>
              <a:t>Зарегистрировано обращений: 1 квартал 2018 г. </a:t>
            </a:r>
            <a:r>
              <a:rPr lang="ru-RU" sz="2700" b="1" dirty="0" smtClean="0"/>
              <a:t>11605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           1 квартал 2019 г. </a:t>
            </a:r>
            <a:r>
              <a:rPr lang="ru-RU" sz="2700" b="1" dirty="0" smtClean="0"/>
              <a:t>16322</a:t>
            </a:r>
            <a:endParaRPr lang="ru-RU" sz="2700" b="1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497456"/>
              </p:ext>
            </p:extLst>
          </p:nvPr>
        </p:nvGraphicFramePr>
        <p:xfrm>
          <a:off x="95002" y="1353786"/>
          <a:ext cx="12049669" cy="545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3484</TotalTime>
  <Words>752</Words>
  <Application>Microsoft Office PowerPoint</Application>
  <PresentationFormat>Произвольный</PresentationFormat>
  <Paragraphs>280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      О результатах работы страховых представителей с обращениями застрахованных лиц по данным единого электронного журнала обращений в Контакт-центр в сфере обязательного медицинского страхования на территории Хабаровского края за 2018 и 1 квартал 2019 в сравнении с аналогичным периодом прошлого года</vt:lpstr>
      <vt:lpstr>Переадресация звонков операторами ХКФОМС</vt:lpstr>
      <vt:lpstr>Обращения застрахованных лиц поступают в Хабаровский краевой фонд ОМС и страховые медицинские организации:  - по телефону «горячей линии»   - в письменном виде  - при личном обращении   застрахованных к страховым    представителям во время их   работы в медицинских    организациях</vt:lpstr>
      <vt:lpstr>Единый электронный журнал</vt:lpstr>
      <vt:lpstr>Динамика обращений в Контакт-центр</vt:lpstr>
      <vt:lpstr>Источник поступления обращений в Контакт-центр</vt:lpstr>
      <vt:lpstr>Источник поступления обращений в Контакт-центр</vt:lpstr>
      <vt:lpstr>Структура обращений с консультативной целью Зарегистрировано обращений: 2017 г. 49493                                                             2018 г. 54962</vt:lpstr>
      <vt:lpstr>Структура обращений с консультативной целью Зарегистрировано обращений: 1 квартал 2018 г. 11605                                                              1 квартал 2019 г. 16322</vt:lpstr>
      <vt:lpstr>Структура поступивших жалоб</vt:lpstr>
      <vt:lpstr>Создание системы защиты прав застрахованных лиц Доля обоснованных жалоб (от общего количества поступивших жалоб), урегулированных в досудебном порядке страховыми медицинскими организациями</vt:lpstr>
      <vt:lpstr>Структура  обоснованных  жалоб  Зарегистрировано обоснованных жалоб:  в 2017 г. 542 в 2018 г. 501</vt:lpstr>
      <vt:lpstr>Структура  обоснованных  жалоб  Зарегистрировано обоснованных жалоб:  в I квартале 2018 г. 96 в I квартале 2019 г. 83</vt:lpstr>
      <vt:lpstr>Презентация PowerPoint</vt:lpstr>
      <vt:lpstr>Рост показателя обоснованных жалоб в разрезе муниципальных районов на 1000 застрахованных 2017, 2018 гг.</vt:lpstr>
      <vt:lpstr>Снижение показателя обоснованных жалоб в разрезе муниципальных районов на 1000 застрахованных 2017, 2018 гг.</vt:lpstr>
      <vt:lpstr>Презентация PowerPoint</vt:lpstr>
      <vt:lpstr>Рост показателя обоснованных жалоб в разрезе муниципальных районов на 1000 застрахованных 1 квартал 2018, 2019 гг.</vt:lpstr>
      <vt:lpstr>Снижение показателя обоснованных жалоб в разрезе муниципальных районов на 1000 застрахованных 1 квартал 2018, 2019 гг.</vt:lpstr>
      <vt:lpstr>Наибольшее количество обоснованных жалоб за 2018 г. зарегистрировано следующих медицинских организациях</vt:lpstr>
      <vt:lpstr>Наибольшее количество обоснованных жалоб в 1 квартале 2019 г. зарегистрировано следующих медицинских организациях</vt:lpstr>
      <vt:lpstr> Результат перехода на работу Единого контакт-центра </vt:lpstr>
      <vt:lpstr>Презентация PowerPoint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Катюха</dc:creator>
  <cp:lastModifiedBy>Костина Татьяна Александровна</cp:lastModifiedBy>
  <cp:revision>341</cp:revision>
  <cp:lastPrinted>2019-05-20T07:39:53Z</cp:lastPrinted>
  <dcterms:created xsi:type="dcterms:W3CDTF">2013-07-31T16:29:22Z</dcterms:created>
  <dcterms:modified xsi:type="dcterms:W3CDTF">2019-05-23T06:10:08Z</dcterms:modified>
</cp:coreProperties>
</file>